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30"/>
  </p:notesMasterIdLst>
  <p:sldIdLst>
    <p:sldId id="256" r:id="rId2"/>
    <p:sldId id="257" r:id="rId3"/>
    <p:sldId id="281" r:id="rId4"/>
    <p:sldId id="258" r:id="rId5"/>
    <p:sldId id="259" r:id="rId6"/>
    <p:sldId id="280" r:id="rId7"/>
    <p:sldId id="261" r:id="rId8"/>
    <p:sldId id="263" r:id="rId9"/>
    <p:sldId id="262" r:id="rId10"/>
    <p:sldId id="264" r:id="rId11"/>
    <p:sldId id="282" r:id="rId12"/>
    <p:sldId id="283" r:id="rId13"/>
    <p:sldId id="265" r:id="rId14"/>
    <p:sldId id="266" r:id="rId15"/>
    <p:sldId id="267" r:id="rId16"/>
    <p:sldId id="268" r:id="rId17"/>
    <p:sldId id="269" r:id="rId18"/>
    <p:sldId id="279" r:id="rId19"/>
    <p:sldId id="270" r:id="rId20"/>
    <p:sldId id="271" r:id="rId21"/>
    <p:sldId id="272" r:id="rId22"/>
    <p:sldId id="273" r:id="rId23"/>
    <p:sldId id="275" r:id="rId24"/>
    <p:sldId id="276" r:id="rId25"/>
    <p:sldId id="274" r:id="rId26"/>
    <p:sldId id="277" r:id="rId27"/>
    <p:sldId id="278" r:id="rId28"/>
    <p:sldId id="26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355" autoAdjust="0"/>
  </p:normalViewPr>
  <p:slideViewPr>
    <p:cSldViewPr snapToGrid="0">
      <p:cViewPr varScale="1">
        <p:scale>
          <a:sx n="59" d="100"/>
          <a:sy n="59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E4AEE-8170-4023-8E69-81EA952FBA3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IQ"/>
        </a:p>
      </dgm:t>
    </dgm:pt>
    <dgm:pt modelId="{ABF9936B-5695-4A67-9624-7515804B799D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Autoimmune disorder of connective tissue, which results in fibrosis affecting the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4AEAD645-7648-4E2A-8F3A-2C683E98FF87}" type="parTrans" cxnId="{621F56D2-BE06-4950-9E9A-C48E3686B0D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0D6950B-5722-46EB-8DC5-DF424418D758}" type="sibTrans" cxnId="{621F56D2-BE06-4950-9E9A-C48E3686B0D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400F297-29CE-4495-88AE-8A92C6CB9170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Skin</a:t>
          </a:r>
          <a:endParaRPr lang="ar-IQ" sz="2800">
            <a:latin typeface="Arial Rounded MT Bold" panose="020F0704030504030204" pitchFamily="34" charset="0"/>
          </a:endParaRPr>
        </a:p>
      </dgm:t>
    </dgm:pt>
    <dgm:pt modelId="{7D4B290C-D37A-46AF-B8EC-D097BB377E7B}" type="parTrans" cxnId="{FD08C8B7-1935-4D2E-A6AF-5F82A3D38CB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597B78B-CF38-48D9-8379-B1881EB2E267}" type="sibTrans" cxnId="{FD08C8B7-1935-4D2E-A6AF-5F82A3D38CB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DF088A3-99D2-471E-BBCF-7435410CB89C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Internal Organs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6E08BC7D-3D80-43B2-91A0-555ECB41BBB7}" type="parTrans" cxnId="{440DAA6F-8046-4929-BF2E-A32E5A19A18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BF8557C-6CF2-4AB1-B725-ECB468CA47C5}" type="sibTrans" cxnId="{440DAA6F-8046-4929-BF2E-A32E5A19A18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CA44FB7-CE2E-42E0-B55F-BE1CC769A40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Vasculature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8B6DBF9-70E9-45E7-BB3C-544A3905365A}" type="parTrans" cxnId="{A90835DB-9B08-4CE1-91D0-8C9420B3AD3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B087B77-7097-434F-83A9-D249B2BADDB2}" type="sibTrans" cxnId="{A90835DB-9B08-4CE1-91D0-8C9420B3AD3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C884A73-2C10-423D-83F1-54E145325EB9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It is characterised typically by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68233B64-56E8-45CA-8A76-CCEBBFD9FC93}" type="parTrans" cxnId="{5F0B4FEF-399F-4063-AA15-16C038BFA2C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48D95DE-A455-46E4-9031-03A4A08C58EB}" type="sibTrans" cxnId="{5F0B4FEF-399F-4063-AA15-16C038BFA2C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B01C0F3-2AC7-4728-8259-6EF5CD554659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Raynaud’s phenomenon</a:t>
          </a:r>
          <a:endParaRPr lang="ar-IQ" sz="2800">
            <a:latin typeface="Arial Rounded MT Bold" panose="020F0704030504030204" pitchFamily="34" charset="0"/>
          </a:endParaRPr>
        </a:p>
      </dgm:t>
    </dgm:pt>
    <dgm:pt modelId="{CC413333-5E75-4630-AA39-54AE893E03BE}" type="parTrans" cxnId="{F59DB0FB-DDF3-4F75-9FE7-4BE85D13C47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35E29B7-75D6-4D09-A443-0372C85BA29F}" type="sibTrans" cxnId="{F59DB0FB-DDF3-4F75-9FE7-4BE85D13C47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6ED6AE1-C59A-4583-89FA-63E0FC7237C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Digital ischaemia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27F2A08-CD4F-4F3F-AA02-D773CCCDA7E9}" type="parTrans" cxnId="{35D3DF89-DFA4-47A2-8D71-8A2AFB3817D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DA45554-37F0-44C7-88E4-2C63FF5C050C}" type="sibTrans" cxnId="{35D3DF89-DFA4-47A2-8D71-8A2AFB3817D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BA88FDD-1D66-464B-8DDB-1BD6F00C7587}">
      <dgm:prSet custT="1"/>
      <dgm:spPr/>
      <dgm:t>
        <a:bodyPr/>
        <a:lstStyle/>
        <a:p>
          <a:pPr rtl="0"/>
          <a:r>
            <a:rPr lang="en-US" sz="2800" b="0" i="0" dirty="0">
              <a:latin typeface="Arial Rounded MT Bold" panose="020F0704030504030204" pitchFamily="34" charset="0"/>
            </a:rPr>
            <a:t>Sclerodactyly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D24F221-C83C-4B45-BD39-ACAA8FF8C4F6}" type="parTrans" cxnId="{3695898A-ABD4-403E-A143-70CB46E76AA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49DAE44-2EAE-4C51-945E-A9D8A22D2402}" type="sibTrans" cxnId="{3695898A-ABD4-403E-A143-70CB46E76AA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B859518-0609-46B0-9B02-77589AD4A82F}">
      <dgm:prSet custT="1"/>
      <dgm:spPr/>
      <dgm:t>
        <a:bodyPr/>
        <a:lstStyle/>
        <a:p>
          <a:pPr rtl="0"/>
          <a:r>
            <a:rPr lang="en-US" sz="2800" b="0" i="0" dirty="0">
              <a:latin typeface="Arial Rounded MT Bold" panose="020F0704030504030204" pitchFamily="34" charset="0"/>
            </a:rPr>
            <a:t>Cardiac, Lung, Gut and Renal disease</a:t>
          </a:r>
          <a:br>
            <a:rPr lang="en-US" sz="2800" dirty="0">
              <a:latin typeface="Arial Rounded MT Bold" panose="020F0704030504030204" pitchFamily="34" charset="0"/>
            </a:rPr>
          </a:b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621F155F-A1CF-4F69-B467-7D14C72D8CED}" type="parTrans" cxnId="{F389CEC6-A127-42E1-916C-BDB2DB255D9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740683C-0C2B-41EF-AFD9-2C29AD93881F}" type="sibTrans" cxnId="{F389CEC6-A127-42E1-916C-BDB2DB255D9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3F8491E-4B09-4766-B3A7-8845CAAB8047}" type="pres">
      <dgm:prSet presAssocID="{4A4E4AEE-8170-4023-8E69-81EA952FBA36}" presName="linear" presStyleCnt="0">
        <dgm:presLayoutVars>
          <dgm:animLvl val="lvl"/>
          <dgm:resizeHandles val="exact"/>
        </dgm:presLayoutVars>
      </dgm:prSet>
      <dgm:spPr/>
    </dgm:pt>
    <dgm:pt modelId="{612F8A3E-7769-4029-B705-31AE4BE07AB4}" type="pres">
      <dgm:prSet presAssocID="{ABF9936B-5695-4A67-9624-7515804B79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0784A8-C7DE-4E1C-89CA-F5D43F364689}" type="pres">
      <dgm:prSet presAssocID="{ABF9936B-5695-4A67-9624-7515804B799D}" presName="childText" presStyleLbl="revTx" presStyleIdx="0" presStyleCnt="2">
        <dgm:presLayoutVars>
          <dgm:bulletEnabled val="1"/>
        </dgm:presLayoutVars>
      </dgm:prSet>
      <dgm:spPr/>
    </dgm:pt>
    <dgm:pt modelId="{3F9CE59C-2208-4F02-A264-CB77664B1ACD}" type="pres">
      <dgm:prSet presAssocID="{CC884A73-2C10-423D-83F1-54E145325E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1AD40E-9C7F-4CC3-A587-0142E5FD5609}" type="pres">
      <dgm:prSet presAssocID="{CC884A73-2C10-423D-83F1-54E145325EB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B5E22B-D675-4303-94FC-6F7281C3B707}" type="presOf" srcId="{9CA44FB7-CE2E-42E0-B55F-BE1CC769A40C}" destId="{460784A8-C7DE-4E1C-89CA-F5D43F364689}" srcOrd="0" destOrd="2" presId="urn:microsoft.com/office/officeart/2005/8/layout/vList2"/>
    <dgm:cxn modelId="{6329C535-E6D6-43CC-B24F-A1744357A046}" type="presOf" srcId="{E6ED6AE1-C59A-4583-89FA-63E0FC7237CB}" destId="{671AD40E-9C7F-4CC3-A587-0142E5FD5609}" srcOrd="0" destOrd="1" presId="urn:microsoft.com/office/officeart/2005/8/layout/vList2"/>
    <dgm:cxn modelId="{440DAA6F-8046-4929-BF2E-A32E5A19A185}" srcId="{ABF9936B-5695-4A67-9624-7515804B799D}" destId="{CDF088A3-99D2-471E-BBCF-7435410CB89C}" srcOrd="1" destOrd="0" parTransId="{6E08BC7D-3D80-43B2-91A0-555ECB41BBB7}" sibTransId="{BBF8557C-6CF2-4AB1-B725-ECB468CA47C5}"/>
    <dgm:cxn modelId="{1C3D4171-0F4A-4C09-B334-3B6E27FBE3B6}" type="presOf" srcId="{4A4E4AEE-8170-4023-8E69-81EA952FBA36}" destId="{D3F8491E-4B09-4766-B3A7-8845CAAB8047}" srcOrd="0" destOrd="0" presId="urn:microsoft.com/office/officeart/2005/8/layout/vList2"/>
    <dgm:cxn modelId="{F82E577A-11B5-4848-963D-5FFB452AFE48}" type="presOf" srcId="{CDF088A3-99D2-471E-BBCF-7435410CB89C}" destId="{460784A8-C7DE-4E1C-89CA-F5D43F364689}" srcOrd="0" destOrd="1" presId="urn:microsoft.com/office/officeart/2005/8/layout/vList2"/>
    <dgm:cxn modelId="{FCD7CF83-53F7-49B0-8179-22BCBEB4B365}" type="presOf" srcId="{6B01C0F3-2AC7-4728-8259-6EF5CD554659}" destId="{671AD40E-9C7F-4CC3-A587-0142E5FD5609}" srcOrd="0" destOrd="0" presId="urn:microsoft.com/office/officeart/2005/8/layout/vList2"/>
    <dgm:cxn modelId="{35D3DF89-DFA4-47A2-8D71-8A2AFB3817DE}" srcId="{CC884A73-2C10-423D-83F1-54E145325EB9}" destId="{E6ED6AE1-C59A-4583-89FA-63E0FC7237CB}" srcOrd="1" destOrd="0" parTransId="{727F2A08-CD4F-4F3F-AA02-D773CCCDA7E9}" sibTransId="{8DA45554-37F0-44C7-88E4-2C63FF5C050C}"/>
    <dgm:cxn modelId="{3695898A-ABD4-403E-A143-70CB46E76AA6}" srcId="{CC884A73-2C10-423D-83F1-54E145325EB9}" destId="{8BA88FDD-1D66-464B-8DDB-1BD6F00C7587}" srcOrd="2" destOrd="0" parTransId="{4D24F221-C83C-4B45-BD39-ACAA8FF8C4F6}" sibTransId="{D49DAE44-2EAE-4C51-945E-A9D8A22D2402}"/>
    <dgm:cxn modelId="{216EEA8A-6275-4337-BF1E-36B1FDCB60FF}" type="presOf" srcId="{8BA88FDD-1D66-464B-8DDB-1BD6F00C7587}" destId="{671AD40E-9C7F-4CC3-A587-0142E5FD5609}" srcOrd="0" destOrd="2" presId="urn:microsoft.com/office/officeart/2005/8/layout/vList2"/>
    <dgm:cxn modelId="{FD08C8B7-1935-4D2E-A6AF-5F82A3D38CBF}" srcId="{ABF9936B-5695-4A67-9624-7515804B799D}" destId="{6400F297-29CE-4495-88AE-8A92C6CB9170}" srcOrd="0" destOrd="0" parTransId="{7D4B290C-D37A-46AF-B8EC-D097BB377E7B}" sibTransId="{7597B78B-CF38-48D9-8379-B1881EB2E267}"/>
    <dgm:cxn modelId="{1213E8B8-92B2-4896-97F8-A5C25388D260}" type="presOf" srcId="{ABF9936B-5695-4A67-9624-7515804B799D}" destId="{612F8A3E-7769-4029-B705-31AE4BE07AB4}" srcOrd="0" destOrd="0" presId="urn:microsoft.com/office/officeart/2005/8/layout/vList2"/>
    <dgm:cxn modelId="{B553C5C3-86D6-402B-9A90-520198AE3DA3}" type="presOf" srcId="{6400F297-29CE-4495-88AE-8A92C6CB9170}" destId="{460784A8-C7DE-4E1C-89CA-F5D43F364689}" srcOrd="0" destOrd="0" presId="urn:microsoft.com/office/officeart/2005/8/layout/vList2"/>
    <dgm:cxn modelId="{F389CEC6-A127-42E1-916C-BDB2DB255D98}" srcId="{CC884A73-2C10-423D-83F1-54E145325EB9}" destId="{8B859518-0609-46B0-9B02-77589AD4A82F}" srcOrd="3" destOrd="0" parTransId="{621F155F-A1CF-4F69-B467-7D14C72D8CED}" sibTransId="{6740683C-0C2B-41EF-AFD9-2C29AD93881F}"/>
    <dgm:cxn modelId="{B250ECCB-2A3C-43A9-A5D1-7A53FF71056C}" type="presOf" srcId="{8B859518-0609-46B0-9B02-77589AD4A82F}" destId="{671AD40E-9C7F-4CC3-A587-0142E5FD5609}" srcOrd="0" destOrd="3" presId="urn:microsoft.com/office/officeart/2005/8/layout/vList2"/>
    <dgm:cxn modelId="{621F56D2-BE06-4950-9E9A-C48E3686B0D3}" srcId="{4A4E4AEE-8170-4023-8E69-81EA952FBA36}" destId="{ABF9936B-5695-4A67-9624-7515804B799D}" srcOrd="0" destOrd="0" parTransId="{4AEAD645-7648-4E2A-8F3A-2C683E98FF87}" sibTransId="{40D6950B-5722-46EB-8DC5-DF424418D758}"/>
    <dgm:cxn modelId="{A90835DB-9B08-4CE1-91D0-8C9420B3AD38}" srcId="{ABF9936B-5695-4A67-9624-7515804B799D}" destId="{9CA44FB7-CE2E-42E0-B55F-BE1CC769A40C}" srcOrd="2" destOrd="0" parTransId="{68B6DBF9-70E9-45E7-BB3C-544A3905365A}" sibTransId="{9B087B77-7097-434F-83A9-D249B2BADDB2}"/>
    <dgm:cxn modelId="{5F0B4FEF-399F-4063-AA15-16C038BFA2C5}" srcId="{4A4E4AEE-8170-4023-8E69-81EA952FBA36}" destId="{CC884A73-2C10-423D-83F1-54E145325EB9}" srcOrd="1" destOrd="0" parTransId="{68233B64-56E8-45CA-8A76-CCEBBFD9FC93}" sibTransId="{848D95DE-A455-46E4-9031-03A4A08C58EB}"/>
    <dgm:cxn modelId="{D5C347F8-72D1-4528-9DAF-C51B76605792}" type="presOf" srcId="{CC884A73-2C10-423D-83F1-54E145325EB9}" destId="{3F9CE59C-2208-4F02-A264-CB77664B1ACD}" srcOrd="0" destOrd="0" presId="urn:microsoft.com/office/officeart/2005/8/layout/vList2"/>
    <dgm:cxn modelId="{F59DB0FB-DDF3-4F75-9FE7-4BE85D13C470}" srcId="{CC884A73-2C10-423D-83F1-54E145325EB9}" destId="{6B01C0F3-2AC7-4728-8259-6EF5CD554659}" srcOrd="0" destOrd="0" parTransId="{CC413333-5E75-4630-AA39-54AE893E03BE}" sibTransId="{B35E29B7-75D6-4D09-A443-0372C85BA29F}"/>
    <dgm:cxn modelId="{7C50BEC3-3CE0-4642-9FB2-5CD21A78471F}" type="presParOf" srcId="{D3F8491E-4B09-4766-B3A7-8845CAAB8047}" destId="{612F8A3E-7769-4029-B705-31AE4BE07AB4}" srcOrd="0" destOrd="0" presId="urn:microsoft.com/office/officeart/2005/8/layout/vList2"/>
    <dgm:cxn modelId="{FAC9D637-9E30-49B1-A3BE-362D42BE92AB}" type="presParOf" srcId="{D3F8491E-4B09-4766-B3A7-8845CAAB8047}" destId="{460784A8-C7DE-4E1C-89CA-F5D43F364689}" srcOrd="1" destOrd="0" presId="urn:microsoft.com/office/officeart/2005/8/layout/vList2"/>
    <dgm:cxn modelId="{3338B997-BF12-4C55-894F-2F3F3987FAD9}" type="presParOf" srcId="{D3F8491E-4B09-4766-B3A7-8845CAAB8047}" destId="{3F9CE59C-2208-4F02-A264-CB77664B1ACD}" srcOrd="2" destOrd="0" presId="urn:microsoft.com/office/officeart/2005/8/layout/vList2"/>
    <dgm:cxn modelId="{2DD756D1-BCC8-41E7-8C6A-4C299F4E4E9C}" type="presParOf" srcId="{D3F8491E-4B09-4766-B3A7-8845CAAB8047}" destId="{671AD40E-9C7F-4CC3-A587-0142E5FD56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D8ED6-4BF7-4944-8ED7-05B327E7C8E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IQ"/>
        </a:p>
      </dgm:t>
    </dgm:pt>
    <dgm:pt modelId="{8D395B22-0467-4C9D-872C-C796983B087B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Peak age of onset is in the fourth and fifth decades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D782DE1-04C6-4D58-80C7-BF7FF6D47822}" type="parTrans" cxnId="{B587C6D2-6294-41CF-A19C-043BB794ABE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C308B98-F804-4496-8169-BD1709AFB067}" type="sibTrans" cxnId="{B587C6D2-6294-41CF-A19C-043BB794ABE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9346924-09DB-40A3-82F4-960EF2C3C736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Prevalence is 10–20 per 100 000, with a 4 : 1 female-to-male.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29430DA-52E1-4F58-AAD0-5CA3C0396DF2}" type="parTrans" cxnId="{4D3AB540-2AE5-4FE2-8A7F-D4A16520C6CC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8917215-B0F3-4AE5-AB4D-EAB0F519449A}" type="sibTrans" cxnId="{4D3AB540-2AE5-4FE2-8A7F-D4A16520C6CC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BE5905E-EC8F-461E-B6CB-2E1E8350A800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It is subdivided into </a:t>
          </a:r>
          <a:endParaRPr lang="ar-IQ">
            <a:latin typeface="Arial Rounded MT Bold" panose="020F0704030504030204" pitchFamily="34" charset="0"/>
          </a:endParaRPr>
        </a:p>
      </dgm:t>
    </dgm:pt>
    <dgm:pt modelId="{AADE646C-1C63-4A7C-9E27-532DEC23FF7D}" type="parTrans" cxnId="{AF326BF9-C3AE-4326-BC5F-6BAE149BAF0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B5AD242-26E8-4508-870C-20FF96918DA4}" type="sibTrans" cxnId="{AF326BF9-C3AE-4326-BC5F-6BAE149BAF0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54E6D3D-3BD9-4AD3-9807-855AFAED580A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Diffuse cutaneous systemic sclerosis (dcSScl: 30% of cases)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EA3CE18-9F68-4DE0-931C-6893DA99A9BB}" type="parTrans" cxnId="{1E925CD0-CEA2-4C3F-B115-8F01010F383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1066324-062B-40C8-841C-57EC6DA02698}" type="sibTrans" cxnId="{1E925CD0-CEA2-4C3F-B115-8F01010F383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D752EA9-A1BE-4AFF-9CB2-A3F4831E7DE9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Limited cutaneous systemic sclerosis (lcSScl: 70% of cases) </a:t>
          </a:r>
          <a:br>
            <a:rPr lang="en-US" dirty="0">
              <a:latin typeface="Arial Rounded MT Bold" panose="020F0704030504030204" pitchFamily="34" charset="0"/>
            </a:rPr>
          </a:br>
          <a:endParaRPr lang="ar-IQ" dirty="0">
            <a:latin typeface="Arial Rounded MT Bold" panose="020F0704030504030204" pitchFamily="34" charset="0"/>
          </a:endParaRPr>
        </a:p>
      </dgm:t>
    </dgm:pt>
    <dgm:pt modelId="{7C684C2B-987D-4B74-8EED-FCF881C3695B}" type="parTrans" cxnId="{76E16EA9-2168-428D-94CF-6E53F1CB79B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A67EA08-0D56-45F8-A7EA-B788F4673988}" type="sibTrans" cxnId="{76E16EA9-2168-428D-94CF-6E53F1CB79B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0FFA968-3917-4EBD-9D19-148200257A24}" type="pres">
      <dgm:prSet presAssocID="{34DD8ED6-4BF7-4944-8ED7-05B327E7C8E3}" presName="linear" presStyleCnt="0">
        <dgm:presLayoutVars>
          <dgm:animLvl val="lvl"/>
          <dgm:resizeHandles val="exact"/>
        </dgm:presLayoutVars>
      </dgm:prSet>
      <dgm:spPr/>
    </dgm:pt>
    <dgm:pt modelId="{B2E72F13-9248-4CF2-90A4-EA458DB60984}" type="pres">
      <dgm:prSet presAssocID="{8D395B22-0467-4C9D-872C-C796983B08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A238A3-E079-4D09-BBEC-347119FA6B9F}" type="pres">
      <dgm:prSet presAssocID="{FC308B98-F804-4496-8169-BD1709AFB067}" presName="spacer" presStyleCnt="0"/>
      <dgm:spPr/>
    </dgm:pt>
    <dgm:pt modelId="{7DDF617D-8ABB-4ECA-A819-FCDC6978ACE9}" type="pres">
      <dgm:prSet presAssocID="{B9346924-09DB-40A3-82F4-960EF2C3C7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4A4B07-E09E-4753-99F0-1B8866A44BB2}" type="pres">
      <dgm:prSet presAssocID="{28917215-B0F3-4AE5-AB4D-EAB0F519449A}" presName="spacer" presStyleCnt="0"/>
      <dgm:spPr/>
    </dgm:pt>
    <dgm:pt modelId="{D350D60A-DA31-452E-9993-15E7177B0AAC}" type="pres">
      <dgm:prSet presAssocID="{8BE5905E-EC8F-461E-B6CB-2E1E8350A8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F2EA94-65F2-4878-9CD6-72A58211BC30}" type="pres">
      <dgm:prSet presAssocID="{8BE5905E-EC8F-461E-B6CB-2E1E8350A80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BB3B05-DCAB-4F0C-B7C7-8F69B69CF7B3}" type="presOf" srcId="{BD752EA9-A1BE-4AFF-9CB2-A3F4831E7DE9}" destId="{C3F2EA94-65F2-4878-9CD6-72A58211BC30}" srcOrd="0" destOrd="1" presId="urn:microsoft.com/office/officeart/2005/8/layout/vList2"/>
    <dgm:cxn modelId="{BC5BDA33-5A27-444C-AD28-6ECCFBCA7A75}" type="presOf" srcId="{8D395B22-0467-4C9D-872C-C796983B087B}" destId="{B2E72F13-9248-4CF2-90A4-EA458DB60984}" srcOrd="0" destOrd="0" presId="urn:microsoft.com/office/officeart/2005/8/layout/vList2"/>
    <dgm:cxn modelId="{4D3AB540-2AE5-4FE2-8A7F-D4A16520C6CC}" srcId="{34DD8ED6-4BF7-4944-8ED7-05B327E7C8E3}" destId="{B9346924-09DB-40A3-82F4-960EF2C3C736}" srcOrd="1" destOrd="0" parTransId="{B29430DA-52E1-4F58-AAD0-5CA3C0396DF2}" sibTransId="{28917215-B0F3-4AE5-AB4D-EAB0F519449A}"/>
    <dgm:cxn modelId="{7055526E-31F9-48AE-90EA-86F637D4DF06}" type="presOf" srcId="{D54E6D3D-3BD9-4AD3-9807-855AFAED580A}" destId="{C3F2EA94-65F2-4878-9CD6-72A58211BC30}" srcOrd="0" destOrd="0" presId="urn:microsoft.com/office/officeart/2005/8/layout/vList2"/>
    <dgm:cxn modelId="{BB1243A6-6A39-4EF6-92A9-CA3C524076FC}" type="presOf" srcId="{8BE5905E-EC8F-461E-B6CB-2E1E8350A800}" destId="{D350D60A-DA31-452E-9993-15E7177B0AAC}" srcOrd="0" destOrd="0" presId="urn:microsoft.com/office/officeart/2005/8/layout/vList2"/>
    <dgm:cxn modelId="{76E16EA9-2168-428D-94CF-6E53F1CB79BE}" srcId="{8BE5905E-EC8F-461E-B6CB-2E1E8350A800}" destId="{BD752EA9-A1BE-4AFF-9CB2-A3F4831E7DE9}" srcOrd="1" destOrd="0" parTransId="{7C684C2B-987D-4B74-8EED-FCF881C3695B}" sibTransId="{BA67EA08-0D56-45F8-A7EA-B788F4673988}"/>
    <dgm:cxn modelId="{616C68BB-1F66-4AE2-A883-7C0698141178}" type="presOf" srcId="{B9346924-09DB-40A3-82F4-960EF2C3C736}" destId="{7DDF617D-8ABB-4ECA-A819-FCDC6978ACE9}" srcOrd="0" destOrd="0" presId="urn:microsoft.com/office/officeart/2005/8/layout/vList2"/>
    <dgm:cxn modelId="{01E44CBC-EBC8-4FA5-BC43-1730E19CBED7}" type="presOf" srcId="{34DD8ED6-4BF7-4944-8ED7-05B327E7C8E3}" destId="{50FFA968-3917-4EBD-9D19-148200257A24}" srcOrd="0" destOrd="0" presId="urn:microsoft.com/office/officeart/2005/8/layout/vList2"/>
    <dgm:cxn modelId="{1E925CD0-CEA2-4C3F-B115-8F01010F3839}" srcId="{8BE5905E-EC8F-461E-B6CB-2E1E8350A800}" destId="{D54E6D3D-3BD9-4AD3-9807-855AFAED580A}" srcOrd="0" destOrd="0" parTransId="{BEA3CE18-9F68-4DE0-931C-6893DA99A9BB}" sibTransId="{21066324-062B-40C8-841C-57EC6DA02698}"/>
    <dgm:cxn modelId="{B587C6D2-6294-41CF-A19C-043BB794ABEE}" srcId="{34DD8ED6-4BF7-4944-8ED7-05B327E7C8E3}" destId="{8D395B22-0467-4C9D-872C-C796983B087B}" srcOrd="0" destOrd="0" parTransId="{4D782DE1-04C6-4D58-80C7-BF7FF6D47822}" sibTransId="{FC308B98-F804-4496-8169-BD1709AFB067}"/>
    <dgm:cxn modelId="{AF326BF9-C3AE-4326-BC5F-6BAE149BAF01}" srcId="{34DD8ED6-4BF7-4944-8ED7-05B327E7C8E3}" destId="{8BE5905E-EC8F-461E-B6CB-2E1E8350A800}" srcOrd="2" destOrd="0" parTransId="{AADE646C-1C63-4A7C-9E27-532DEC23FF7D}" sibTransId="{AB5AD242-26E8-4508-870C-20FF96918DA4}"/>
    <dgm:cxn modelId="{936AAAFF-F067-415E-A92B-1A3EFACC5BF4}" type="presParOf" srcId="{50FFA968-3917-4EBD-9D19-148200257A24}" destId="{B2E72F13-9248-4CF2-90A4-EA458DB60984}" srcOrd="0" destOrd="0" presId="urn:microsoft.com/office/officeart/2005/8/layout/vList2"/>
    <dgm:cxn modelId="{C8F20898-BA27-4B0B-A0C2-D2F257F4AE30}" type="presParOf" srcId="{50FFA968-3917-4EBD-9D19-148200257A24}" destId="{E7A238A3-E079-4D09-BBEC-347119FA6B9F}" srcOrd="1" destOrd="0" presId="urn:microsoft.com/office/officeart/2005/8/layout/vList2"/>
    <dgm:cxn modelId="{EB7A8A16-815D-4E0A-BE65-A584A90FD69A}" type="presParOf" srcId="{50FFA968-3917-4EBD-9D19-148200257A24}" destId="{7DDF617D-8ABB-4ECA-A819-FCDC6978ACE9}" srcOrd="2" destOrd="0" presId="urn:microsoft.com/office/officeart/2005/8/layout/vList2"/>
    <dgm:cxn modelId="{351CB8AE-E76A-49E6-BFE7-4AB5A34D9AC4}" type="presParOf" srcId="{50FFA968-3917-4EBD-9D19-148200257A24}" destId="{AE4A4B07-E09E-4753-99F0-1B8866A44BB2}" srcOrd="3" destOrd="0" presId="urn:microsoft.com/office/officeart/2005/8/layout/vList2"/>
    <dgm:cxn modelId="{AE17D1DE-C636-4A75-BA30-6AB15BD038E9}" type="presParOf" srcId="{50FFA968-3917-4EBD-9D19-148200257A24}" destId="{D350D60A-DA31-452E-9993-15E7177B0AAC}" srcOrd="4" destOrd="0" presId="urn:microsoft.com/office/officeart/2005/8/layout/vList2"/>
    <dgm:cxn modelId="{89F72AF9-C084-4FB8-9F57-4F13102C096D}" type="presParOf" srcId="{50FFA968-3917-4EBD-9D19-148200257A24}" destId="{C3F2EA94-65F2-4878-9CD6-72A58211BC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A11EE-4BC1-4F84-9888-897A1351181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IQ"/>
        </a:p>
      </dgm:t>
    </dgm:pt>
    <dgm:pt modelId="{50010EB5-18AC-4107-944C-356D1789D5B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cause of SScl is not completely understood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C47B76C-64F0-4A97-90FC-D540F2BD9FA7}" type="parTrans" cxnId="{7E53C59C-DE80-4AA1-8F38-29DE651CDBFC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53C510BA-DA69-48BD-B0A2-A047D0644904}" type="sibTrans" cxnId="{7E53C59C-DE80-4AA1-8F38-29DE651CDBFC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53D8EFC9-73C0-4377-B8BE-0A6CC28C055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Evidence for a genetic component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D603201-A5C0-41ED-82BF-2060083E3189}" type="parTrans" cxnId="{67B899E3-4318-4441-B740-2BE2618A711F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55DFFDA7-D833-45B1-84A4-DFBA5AFEF4F8}" type="sibTrans" cxnId="{67B899E3-4318-4441-B740-2BE2618A711F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93CADDA1-8FAD-497F-9C71-4B192A25F58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Evidence of immunological dysfunction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98D0D9B5-482C-4A31-AD66-ADD349C1D583}" type="parTrans" cxnId="{6555D57D-7D73-4AD1-8A51-FF7030C92099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773E5908-2717-4075-BB5C-A44275DD83E7}" type="sibTrans" cxnId="{6555D57D-7D73-4AD1-8A51-FF7030C92099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134BF309-7B27-4D1F-A565-E7144A8FE592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 lymphocytes(Th17 subtype) infiltrate the skin result in abnormal fibroblast activation, leading to increased production of extracellular matrix in the dermis (type I collagen) &amp; results in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83C3DB6B-6BD6-4141-8C18-1DC62ECB30E4}" type="parTrans" cxnId="{D35AE9BC-87F2-41D8-960B-C27C6CC8C469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064B1B8B-B31C-48F0-B17F-3B2A3A58F4FC}" type="sibTrans" cxnId="{D35AE9BC-87F2-41D8-960B-C27C6CC8C469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BA120AEE-C8F2-41C9-8DD6-FBC33B5FF45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Symmetrical thickening, tightening and induration of the skin (scleroderma)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A2D5FBC-8061-45BF-8BED-5B7CA17FD281}" type="parTrans" cxnId="{4C98B6CF-A02B-48D8-94DF-C4EEE804DFC4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DD38E616-A38B-4ADA-BE35-BC703FE122A6}" type="sibTrans" cxnId="{4C98B6CF-A02B-48D8-94DF-C4EEE804DFC4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47B68F09-26DF-43ED-8BB6-48D3E8967D1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Arterial and arteriolar narrowing occurs due to intimal proliferation and vessel wall inflammation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1821349-2D9E-4523-A7A3-605BA9725518}" type="parTrans" cxnId="{350033D2-CC0A-4679-BA35-EB944FC532BD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E2315525-DA91-4355-84AB-8660D465C78F}" type="sibTrans" cxnId="{350033D2-CC0A-4679-BA35-EB944FC532BD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32079C0E-53D2-4B38-AC79-A11DAC9300A7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Endothelial injury causes release of vasoconstrictors and platelet activation, resulting in further ischaemia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B2AA29C-C19C-48C0-AB57-D00DD9465EC1}" type="parTrans" cxnId="{4ADA2C29-FC74-4801-B882-1EB369A3F8B5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6C0CF075-6540-4C48-B073-964EE41CD1BD}" type="sibTrans" cxnId="{4ADA2C29-FC74-4801-B882-1EB369A3F8B5}">
      <dgm:prSet/>
      <dgm:spPr/>
      <dgm:t>
        <a:bodyPr/>
        <a:lstStyle/>
        <a:p>
          <a:pPr rtl="1"/>
          <a:endParaRPr lang="ar-IQ" sz="1800">
            <a:latin typeface="Arial Rounded MT Bold" panose="020F0704030504030204" pitchFamily="34" charset="0"/>
          </a:endParaRPr>
        </a:p>
      </dgm:t>
    </dgm:pt>
    <dgm:pt modelId="{7EB45148-4D4F-4E89-9417-6504BC742DE9}" type="pres">
      <dgm:prSet presAssocID="{731A11EE-4BC1-4F84-9888-897A1351181F}" presName="linear" presStyleCnt="0">
        <dgm:presLayoutVars>
          <dgm:animLvl val="lvl"/>
          <dgm:resizeHandles val="exact"/>
        </dgm:presLayoutVars>
      </dgm:prSet>
      <dgm:spPr/>
    </dgm:pt>
    <dgm:pt modelId="{3A95CCF1-7051-4A7E-9FF6-BF4069C7641F}" type="pres">
      <dgm:prSet presAssocID="{50010EB5-18AC-4107-944C-356D1789D5BA}" presName="parentText" presStyleLbl="node1" presStyleIdx="0" presStyleCnt="1" custScaleY="86142">
        <dgm:presLayoutVars>
          <dgm:chMax val="0"/>
          <dgm:bulletEnabled val="1"/>
        </dgm:presLayoutVars>
      </dgm:prSet>
      <dgm:spPr/>
    </dgm:pt>
    <dgm:pt modelId="{128A119D-ACAE-4F21-84B3-C5521A96E833}" type="pres">
      <dgm:prSet presAssocID="{50010EB5-18AC-4107-944C-356D1789D5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DA2C29-FC74-4801-B882-1EB369A3F8B5}" srcId="{134BF309-7B27-4D1F-A565-E7144A8FE592}" destId="{32079C0E-53D2-4B38-AC79-A11DAC9300A7}" srcOrd="2" destOrd="0" parTransId="{DB2AA29C-C19C-48C0-AB57-D00DD9465EC1}" sibTransId="{6C0CF075-6540-4C48-B073-964EE41CD1BD}"/>
    <dgm:cxn modelId="{46596C33-B6A7-4CD0-A7BB-80CEA3DA470C}" type="presOf" srcId="{134BF309-7B27-4D1F-A565-E7144A8FE592}" destId="{128A119D-ACAE-4F21-84B3-C5521A96E833}" srcOrd="0" destOrd="2" presId="urn:microsoft.com/office/officeart/2005/8/layout/vList2"/>
    <dgm:cxn modelId="{02A59541-DB50-4626-8BDB-B3127687B7B6}" type="presOf" srcId="{93CADDA1-8FAD-497F-9C71-4B192A25F58A}" destId="{128A119D-ACAE-4F21-84B3-C5521A96E833}" srcOrd="0" destOrd="1" presId="urn:microsoft.com/office/officeart/2005/8/layout/vList2"/>
    <dgm:cxn modelId="{004D9C45-2063-44A3-88F4-B7D4137C4868}" type="presOf" srcId="{BA120AEE-C8F2-41C9-8DD6-FBC33B5FF45B}" destId="{128A119D-ACAE-4F21-84B3-C5521A96E833}" srcOrd="0" destOrd="3" presId="urn:microsoft.com/office/officeart/2005/8/layout/vList2"/>
    <dgm:cxn modelId="{B022034E-64DF-4CEB-847D-ED9E6EE9E282}" type="presOf" srcId="{47B68F09-26DF-43ED-8BB6-48D3E8967D1E}" destId="{128A119D-ACAE-4F21-84B3-C5521A96E833}" srcOrd="0" destOrd="4" presId="urn:microsoft.com/office/officeart/2005/8/layout/vList2"/>
    <dgm:cxn modelId="{1C45FE59-8D3B-4AB7-BE13-D26B849BF2EC}" type="presOf" srcId="{731A11EE-4BC1-4F84-9888-897A1351181F}" destId="{7EB45148-4D4F-4E89-9417-6504BC742DE9}" srcOrd="0" destOrd="0" presId="urn:microsoft.com/office/officeart/2005/8/layout/vList2"/>
    <dgm:cxn modelId="{6555D57D-7D73-4AD1-8A51-FF7030C92099}" srcId="{50010EB5-18AC-4107-944C-356D1789D5BA}" destId="{93CADDA1-8FAD-497F-9C71-4B192A25F58A}" srcOrd="1" destOrd="0" parTransId="{98D0D9B5-482C-4A31-AD66-ADD349C1D583}" sibTransId="{773E5908-2717-4075-BB5C-A44275DD83E7}"/>
    <dgm:cxn modelId="{7E53C59C-DE80-4AA1-8F38-29DE651CDBFC}" srcId="{731A11EE-4BC1-4F84-9888-897A1351181F}" destId="{50010EB5-18AC-4107-944C-356D1789D5BA}" srcOrd="0" destOrd="0" parTransId="{DC47B76C-64F0-4A97-90FC-D540F2BD9FA7}" sibTransId="{53C510BA-DA69-48BD-B0A2-A047D0644904}"/>
    <dgm:cxn modelId="{D35AE9BC-87F2-41D8-960B-C27C6CC8C469}" srcId="{93CADDA1-8FAD-497F-9C71-4B192A25F58A}" destId="{134BF309-7B27-4D1F-A565-E7144A8FE592}" srcOrd="0" destOrd="0" parTransId="{83C3DB6B-6BD6-4141-8C18-1DC62ECB30E4}" sibTransId="{064B1B8B-B31C-48F0-B17F-3B2A3A58F4FC}"/>
    <dgm:cxn modelId="{4C98B6CF-A02B-48D8-94DF-C4EEE804DFC4}" srcId="{134BF309-7B27-4D1F-A565-E7144A8FE592}" destId="{BA120AEE-C8F2-41C9-8DD6-FBC33B5FF45B}" srcOrd="0" destOrd="0" parTransId="{2A2D5FBC-8061-45BF-8BED-5B7CA17FD281}" sibTransId="{DD38E616-A38B-4ADA-BE35-BC703FE122A6}"/>
    <dgm:cxn modelId="{350033D2-CC0A-4679-BA35-EB944FC532BD}" srcId="{134BF309-7B27-4D1F-A565-E7144A8FE592}" destId="{47B68F09-26DF-43ED-8BB6-48D3E8967D1E}" srcOrd="1" destOrd="0" parTransId="{61821349-2D9E-4523-A7A3-605BA9725518}" sibTransId="{E2315525-DA91-4355-84AB-8660D465C78F}"/>
    <dgm:cxn modelId="{F596BAD9-B3EF-455E-981C-C5EFAFEB1A88}" type="presOf" srcId="{32079C0E-53D2-4B38-AC79-A11DAC9300A7}" destId="{128A119D-ACAE-4F21-84B3-C5521A96E833}" srcOrd="0" destOrd="5" presId="urn:microsoft.com/office/officeart/2005/8/layout/vList2"/>
    <dgm:cxn modelId="{67B899E3-4318-4441-B740-2BE2618A711F}" srcId="{50010EB5-18AC-4107-944C-356D1789D5BA}" destId="{53D8EFC9-73C0-4377-B8BE-0A6CC28C0556}" srcOrd="0" destOrd="0" parTransId="{ED603201-A5C0-41ED-82BF-2060083E3189}" sibTransId="{55DFFDA7-D833-45B1-84A4-DFBA5AFEF4F8}"/>
    <dgm:cxn modelId="{722AC1EE-AC59-4317-92E7-4685ADE2EBC5}" type="presOf" srcId="{50010EB5-18AC-4107-944C-356D1789D5BA}" destId="{3A95CCF1-7051-4A7E-9FF6-BF4069C7641F}" srcOrd="0" destOrd="0" presId="urn:microsoft.com/office/officeart/2005/8/layout/vList2"/>
    <dgm:cxn modelId="{9C1C44FD-5565-4177-8810-E138237AED1C}" type="presOf" srcId="{53D8EFC9-73C0-4377-B8BE-0A6CC28C0556}" destId="{128A119D-ACAE-4F21-84B3-C5521A96E833}" srcOrd="0" destOrd="0" presId="urn:microsoft.com/office/officeart/2005/8/layout/vList2"/>
    <dgm:cxn modelId="{E2F812B2-99F7-4355-8073-C793A9C7D90B}" type="presParOf" srcId="{7EB45148-4D4F-4E89-9417-6504BC742DE9}" destId="{3A95CCF1-7051-4A7E-9FF6-BF4069C7641F}" srcOrd="0" destOrd="0" presId="urn:microsoft.com/office/officeart/2005/8/layout/vList2"/>
    <dgm:cxn modelId="{4C97FF3F-21B5-47CF-9FD6-0381FD9987B8}" type="presParOf" srcId="{7EB45148-4D4F-4E89-9417-6504BC742DE9}" destId="{128A119D-ACAE-4F21-84B3-C5521A96E8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22111-D87E-439B-8B63-9410EB2309A3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pPr rtl="1"/>
          <a:endParaRPr lang="ar-IQ"/>
        </a:p>
      </dgm:t>
    </dgm:pt>
    <dgm:pt modelId="{CD5C02C9-B06A-441A-B17C-3CC65C076F6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No treatments are available that halt or reverse the fibrotic changes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A424D30-5A80-472F-BEC1-78B60177785B}" type="parTrans" cxnId="{C6FFAF9D-30BE-4D50-940A-EABB13BA4B2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62498BF-52A0-4689-812B-D62D323A0DB2}" type="sibTrans" cxnId="{C6FFAF9D-30BE-4D50-940A-EABB13BA4B2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3899870-ACB1-4D33-BF36-3EDD6666C6E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management to slow the effects of the disease on target organs 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254A9050-E1AA-4FBD-AC12-361F804BA50D}" type="parTrans" cxnId="{8B3DA736-0153-4E45-A8D0-D6B685CD8558}">
      <dgm:prSet/>
      <dgm:spPr/>
      <dgm:t>
        <a:bodyPr/>
        <a:lstStyle/>
        <a:p>
          <a:pPr rtl="1"/>
          <a:endParaRPr lang="ar-IQ"/>
        </a:p>
      </dgm:t>
    </dgm:pt>
    <dgm:pt modelId="{289587D1-795E-4292-86A6-C887B9F7A7E6}" type="sibTrans" cxnId="{8B3DA736-0153-4E45-A8D0-D6B685CD8558}">
      <dgm:prSet/>
      <dgm:spPr/>
      <dgm:t>
        <a:bodyPr/>
        <a:lstStyle/>
        <a:p>
          <a:pPr rtl="1"/>
          <a:endParaRPr lang="ar-IQ"/>
        </a:p>
      </dgm:t>
    </dgm:pt>
    <dgm:pt modelId="{893B991B-FE95-476B-B1C9-C27AFB33DE1A}" type="pres">
      <dgm:prSet presAssocID="{F5122111-D87E-439B-8B63-9410EB2309A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3915EB4-489E-429C-B29E-AD9E75182E6D}" type="pres">
      <dgm:prSet presAssocID="{CD5C02C9-B06A-441A-B17C-3CC65C076F68}" presName="Accent1" presStyleCnt="0"/>
      <dgm:spPr/>
    </dgm:pt>
    <dgm:pt modelId="{CD48DEA9-2662-417B-9C83-3782B161D929}" type="pres">
      <dgm:prSet presAssocID="{CD5C02C9-B06A-441A-B17C-3CC65C076F68}" presName="Accent" presStyleLbl="node1" presStyleIdx="0" presStyleCnt="1"/>
      <dgm:spPr/>
    </dgm:pt>
    <dgm:pt modelId="{F2917112-086F-4DC8-940F-B9A2927864DB}" type="pres">
      <dgm:prSet presAssocID="{CD5C02C9-B06A-441A-B17C-3CC65C076F68}" presName="Child1" presStyleLbl="revTx" presStyleIdx="0" presStyleCnt="2" custScaleX="122134" custLinFactNeighborX="14090">
        <dgm:presLayoutVars>
          <dgm:chMax val="0"/>
          <dgm:chPref val="0"/>
          <dgm:bulletEnabled val="1"/>
        </dgm:presLayoutVars>
      </dgm:prSet>
      <dgm:spPr/>
    </dgm:pt>
    <dgm:pt modelId="{0805998A-3101-4E8E-915B-CF0794F93CB4}" type="pres">
      <dgm:prSet presAssocID="{CD5C02C9-B06A-441A-B17C-3CC65C076F68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B3DA736-0153-4E45-A8D0-D6B685CD8558}" srcId="{CD5C02C9-B06A-441A-B17C-3CC65C076F68}" destId="{33899870-ACB1-4D33-BF36-3EDD6666C6E8}" srcOrd="0" destOrd="0" parTransId="{254A9050-E1AA-4FBD-AC12-361F804BA50D}" sibTransId="{289587D1-795E-4292-86A6-C887B9F7A7E6}"/>
    <dgm:cxn modelId="{20CDB05C-2466-4037-B8EF-2694781AB103}" type="presOf" srcId="{F5122111-D87E-439B-8B63-9410EB2309A3}" destId="{893B991B-FE95-476B-B1C9-C27AFB33DE1A}" srcOrd="0" destOrd="0" presId="urn:microsoft.com/office/officeart/2009/layout/CircleArrowProcess"/>
    <dgm:cxn modelId="{7133A06F-C3DB-4302-A7BC-F507DA7E596B}" type="presOf" srcId="{33899870-ACB1-4D33-BF36-3EDD6666C6E8}" destId="{F2917112-086F-4DC8-940F-B9A2927864DB}" srcOrd="0" destOrd="0" presId="urn:microsoft.com/office/officeart/2009/layout/CircleArrowProcess"/>
    <dgm:cxn modelId="{35892E7F-F2A1-4362-A7EA-BC1765839E17}" type="presOf" srcId="{CD5C02C9-B06A-441A-B17C-3CC65C076F68}" destId="{0805998A-3101-4E8E-915B-CF0794F93CB4}" srcOrd="0" destOrd="0" presId="urn:microsoft.com/office/officeart/2009/layout/CircleArrowProcess"/>
    <dgm:cxn modelId="{C6FFAF9D-30BE-4D50-940A-EABB13BA4B27}" srcId="{F5122111-D87E-439B-8B63-9410EB2309A3}" destId="{CD5C02C9-B06A-441A-B17C-3CC65C076F68}" srcOrd="0" destOrd="0" parTransId="{DA424D30-5A80-472F-BEC1-78B60177785B}" sibTransId="{B62498BF-52A0-4689-812B-D62D323A0DB2}"/>
    <dgm:cxn modelId="{D6B1BFEA-F510-45DB-BC3F-8573E09A3911}" type="presParOf" srcId="{893B991B-FE95-476B-B1C9-C27AFB33DE1A}" destId="{73915EB4-489E-429C-B29E-AD9E75182E6D}" srcOrd="0" destOrd="0" presId="urn:microsoft.com/office/officeart/2009/layout/CircleArrowProcess"/>
    <dgm:cxn modelId="{F17D235F-1635-4F42-8243-6B0AF98DCAB5}" type="presParOf" srcId="{73915EB4-489E-429C-B29E-AD9E75182E6D}" destId="{CD48DEA9-2662-417B-9C83-3782B161D929}" srcOrd="0" destOrd="0" presId="urn:microsoft.com/office/officeart/2009/layout/CircleArrowProcess"/>
    <dgm:cxn modelId="{3206800C-B76A-47BB-AAB4-D230D38C1F3E}" type="presParOf" srcId="{893B991B-FE95-476B-B1C9-C27AFB33DE1A}" destId="{F2917112-086F-4DC8-940F-B9A2927864DB}" srcOrd="1" destOrd="0" presId="urn:microsoft.com/office/officeart/2009/layout/CircleArrowProcess"/>
    <dgm:cxn modelId="{223FD7CA-5D0A-496F-A1E0-8F6813E74DB1}" type="presParOf" srcId="{893B991B-FE95-476B-B1C9-C27AFB33DE1A}" destId="{0805998A-3101-4E8E-915B-CF0794F93CB4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9FCCF-20F3-4572-9D40-1E1B19C01427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IQ"/>
        </a:p>
      </dgm:t>
    </dgm:pt>
    <dgm:pt modelId="{CACADCE9-FF6F-4CD3-B823-1CD9E20EAAC6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Avoidance of cold exposure</a:t>
          </a:r>
          <a:endParaRPr lang="ar-IQ" sz="2800">
            <a:latin typeface="Arial Rounded MT Bold" panose="020F0704030504030204" pitchFamily="34" charset="0"/>
          </a:endParaRPr>
        </a:p>
      </dgm:t>
    </dgm:pt>
    <dgm:pt modelId="{24BDADF4-2CF7-41B8-9F63-B5BA436DFF1B}" type="parTrans" cxnId="{B3C7E621-9E4C-4893-80A3-94B3A590D82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B71C5AD-E544-4F95-AE6D-FBB3ADB5541A}" type="sibTrans" cxnId="{B3C7E621-9E4C-4893-80A3-94B3A590D82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E9E99DA-A3F1-455D-BBDA-22332D15C9FD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Use of thermal insulating gloves/socks</a:t>
          </a:r>
          <a:endParaRPr lang="ar-IQ" sz="2800">
            <a:latin typeface="Arial Rounded MT Bold" panose="020F0704030504030204" pitchFamily="34" charset="0"/>
          </a:endParaRPr>
        </a:p>
      </dgm:t>
    </dgm:pt>
    <dgm:pt modelId="{A7D5437C-61AA-4B15-9279-8892BE70E05A}" type="parTrans" cxnId="{00950D13-C398-4051-8853-154AF574C26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A9F321B-34BC-414D-BFD7-79EB575E44F7}" type="sibTrans" cxnId="{00950D13-C398-4051-8853-154AF574C26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1D7EB8F-E545-48C1-BB53-A0086D4DF925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Maintenance of a high core temperature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E8033399-75B7-44F8-86F3-CDE35C140389}" type="parTrans" cxnId="{16B49244-0AD1-43F8-B3F3-BB95F97FBC0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5C20FCF-7B2A-4384-9F74-927E45234D1B}" type="sibTrans" cxnId="{16B49244-0AD1-43F8-B3F3-BB95F97FBC0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EE9AD5D-ACD4-42BA-8B62-C22C75744310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Calcium channel blockers</a:t>
          </a:r>
          <a:endParaRPr lang="ar-IQ" sz="2800">
            <a:latin typeface="Arial Rounded MT Bold" panose="020F0704030504030204" pitchFamily="34" charset="0"/>
          </a:endParaRPr>
        </a:p>
      </dgm:t>
    </dgm:pt>
    <dgm:pt modelId="{DCEFD955-E9BA-49A3-AD19-848EB922076E}" type="parTrans" cxnId="{C33C79A3-C3C5-4A37-B207-05A6A555E9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B3D1C2F-D9C8-493F-AA4B-132B4FDD1677}" type="sibTrans" cxnId="{C33C79A3-C3C5-4A37-B207-05A6A555E9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A307095-DABE-4808-A5A6-E1B37BCD9635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Losartan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46C4F94-2341-4C28-B07E-F75B40005C16}" type="parTrans" cxnId="{2F219A06-1A81-412E-A123-8574B7FFEA9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8CF9E76-4EB0-49B4-AA94-9991E6A9D8B8}" type="sibTrans" cxnId="{2F219A06-1A81-412E-A123-8574B7FFEA9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E3D57B6-DCC8-4713-932E-6F724C6A669A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Fluoxetine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95D2AA0F-6CAE-4782-A249-679C16F1B0C3}" type="parTrans" cxnId="{0EF52282-EB67-449D-B026-65F980994C0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89F7233-CD8B-470A-8603-89A2C74D0460}" type="sibTrans" cxnId="{0EF52282-EB67-449D-B026-65F980994C0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BB56FF5-67AB-4D40-880C-AF8F6999837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Sildenafil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B947577-DC42-42FB-8F2B-F11A7DF6285C}" type="parTrans" cxnId="{160CE5E4-3DD1-48A0-A5E2-D2D14E000D0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5827396-3B63-4231-8124-3EFABD052D29}" type="sibTrans" cxnId="{160CE5E4-3DD1-48A0-A5E2-D2D14E000D0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27D9E1D-0864-469A-9091-0BB14785A114}" type="pres">
      <dgm:prSet presAssocID="{35C9FCCF-20F3-4572-9D40-1E1B19C01427}" presName="vert0" presStyleCnt="0">
        <dgm:presLayoutVars>
          <dgm:dir/>
          <dgm:animOne val="branch"/>
          <dgm:animLvl val="lvl"/>
        </dgm:presLayoutVars>
      </dgm:prSet>
      <dgm:spPr/>
    </dgm:pt>
    <dgm:pt modelId="{150F5C78-1FA2-4EC0-8799-E89F70A71818}" type="pres">
      <dgm:prSet presAssocID="{CACADCE9-FF6F-4CD3-B823-1CD9E20EAAC6}" presName="thickLine" presStyleLbl="alignNode1" presStyleIdx="0" presStyleCnt="7"/>
      <dgm:spPr/>
    </dgm:pt>
    <dgm:pt modelId="{D701C8A4-62B7-4D04-BA23-35E30280B1E3}" type="pres">
      <dgm:prSet presAssocID="{CACADCE9-FF6F-4CD3-B823-1CD9E20EAAC6}" presName="horz1" presStyleCnt="0"/>
      <dgm:spPr/>
    </dgm:pt>
    <dgm:pt modelId="{4DFBA319-A319-4768-B951-4711164B1B3F}" type="pres">
      <dgm:prSet presAssocID="{CACADCE9-FF6F-4CD3-B823-1CD9E20EAAC6}" presName="tx1" presStyleLbl="revTx" presStyleIdx="0" presStyleCnt="7"/>
      <dgm:spPr/>
    </dgm:pt>
    <dgm:pt modelId="{C6B6C450-BD9C-449C-B337-C7D76A8D2484}" type="pres">
      <dgm:prSet presAssocID="{CACADCE9-FF6F-4CD3-B823-1CD9E20EAAC6}" presName="vert1" presStyleCnt="0"/>
      <dgm:spPr/>
    </dgm:pt>
    <dgm:pt modelId="{B4A3FC9A-F364-4AED-8D8E-E7D3E1CF5D0D}" type="pres">
      <dgm:prSet presAssocID="{5E9E99DA-A3F1-455D-BBDA-22332D15C9FD}" presName="thickLine" presStyleLbl="alignNode1" presStyleIdx="1" presStyleCnt="7"/>
      <dgm:spPr/>
    </dgm:pt>
    <dgm:pt modelId="{539A4402-109B-4C03-9A32-CA688FE3270D}" type="pres">
      <dgm:prSet presAssocID="{5E9E99DA-A3F1-455D-BBDA-22332D15C9FD}" presName="horz1" presStyleCnt="0"/>
      <dgm:spPr/>
    </dgm:pt>
    <dgm:pt modelId="{2961A053-FC5E-40BB-AAD1-F3924C9D166E}" type="pres">
      <dgm:prSet presAssocID="{5E9E99DA-A3F1-455D-BBDA-22332D15C9FD}" presName="tx1" presStyleLbl="revTx" presStyleIdx="1" presStyleCnt="7"/>
      <dgm:spPr/>
    </dgm:pt>
    <dgm:pt modelId="{73C7A412-4961-4980-A427-249EB430C24B}" type="pres">
      <dgm:prSet presAssocID="{5E9E99DA-A3F1-455D-BBDA-22332D15C9FD}" presName="vert1" presStyleCnt="0"/>
      <dgm:spPr/>
    </dgm:pt>
    <dgm:pt modelId="{082E0155-A503-49BF-9492-1088D167B5F0}" type="pres">
      <dgm:prSet presAssocID="{41D7EB8F-E545-48C1-BB53-A0086D4DF925}" presName="thickLine" presStyleLbl="alignNode1" presStyleIdx="2" presStyleCnt="7"/>
      <dgm:spPr/>
    </dgm:pt>
    <dgm:pt modelId="{EFB783DC-1A03-46C4-8D74-A5866680BB64}" type="pres">
      <dgm:prSet presAssocID="{41D7EB8F-E545-48C1-BB53-A0086D4DF925}" presName="horz1" presStyleCnt="0"/>
      <dgm:spPr/>
    </dgm:pt>
    <dgm:pt modelId="{6FA04654-6FEE-475C-AB2F-56AFB96B1764}" type="pres">
      <dgm:prSet presAssocID="{41D7EB8F-E545-48C1-BB53-A0086D4DF925}" presName="tx1" presStyleLbl="revTx" presStyleIdx="2" presStyleCnt="7"/>
      <dgm:spPr/>
    </dgm:pt>
    <dgm:pt modelId="{3196EA5A-98C5-4A29-88C0-764351DD4698}" type="pres">
      <dgm:prSet presAssocID="{41D7EB8F-E545-48C1-BB53-A0086D4DF925}" presName="vert1" presStyleCnt="0"/>
      <dgm:spPr/>
    </dgm:pt>
    <dgm:pt modelId="{29578D14-5C81-46A1-AB36-8C3E0F83D9DA}" type="pres">
      <dgm:prSet presAssocID="{EEE9AD5D-ACD4-42BA-8B62-C22C75744310}" presName="thickLine" presStyleLbl="alignNode1" presStyleIdx="3" presStyleCnt="7"/>
      <dgm:spPr/>
    </dgm:pt>
    <dgm:pt modelId="{8957836C-866F-4F79-B4FA-C0AA1B5B79D8}" type="pres">
      <dgm:prSet presAssocID="{EEE9AD5D-ACD4-42BA-8B62-C22C75744310}" presName="horz1" presStyleCnt="0"/>
      <dgm:spPr/>
    </dgm:pt>
    <dgm:pt modelId="{86EA3D98-C0C6-4292-ABE5-A1A90945DDB0}" type="pres">
      <dgm:prSet presAssocID="{EEE9AD5D-ACD4-42BA-8B62-C22C75744310}" presName="tx1" presStyleLbl="revTx" presStyleIdx="3" presStyleCnt="7"/>
      <dgm:spPr/>
    </dgm:pt>
    <dgm:pt modelId="{D9431BC0-43CA-42FC-A64A-37794ECDA417}" type="pres">
      <dgm:prSet presAssocID="{EEE9AD5D-ACD4-42BA-8B62-C22C75744310}" presName="vert1" presStyleCnt="0"/>
      <dgm:spPr/>
    </dgm:pt>
    <dgm:pt modelId="{DB6C5529-DD74-4E78-A6AA-DC954DA4F90B}" type="pres">
      <dgm:prSet presAssocID="{8A307095-DABE-4808-A5A6-E1B37BCD9635}" presName="thickLine" presStyleLbl="alignNode1" presStyleIdx="4" presStyleCnt="7"/>
      <dgm:spPr/>
    </dgm:pt>
    <dgm:pt modelId="{084D0EF5-E5E5-482D-94AE-637AB0A26D63}" type="pres">
      <dgm:prSet presAssocID="{8A307095-DABE-4808-A5A6-E1B37BCD9635}" presName="horz1" presStyleCnt="0"/>
      <dgm:spPr/>
    </dgm:pt>
    <dgm:pt modelId="{0D086EC7-8840-44AD-89A1-E39BA9680D78}" type="pres">
      <dgm:prSet presAssocID="{8A307095-DABE-4808-A5A6-E1B37BCD9635}" presName="tx1" presStyleLbl="revTx" presStyleIdx="4" presStyleCnt="7"/>
      <dgm:spPr/>
    </dgm:pt>
    <dgm:pt modelId="{0C106E5D-4989-40E4-B6F0-7D6146AD7653}" type="pres">
      <dgm:prSet presAssocID="{8A307095-DABE-4808-A5A6-E1B37BCD9635}" presName="vert1" presStyleCnt="0"/>
      <dgm:spPr/>
    </dgm:pt>
    <dgm:pt modelId="{CB9DB216-94BF-4EED-8B0D-085476A82E52}" type="pres">
      <dgm:prSet presAssocID="{BE3D57B6-DCC8-4713-932E-6F724C6A669A}" presName="thickLine" presStyleLbl="alignNode1" presStyleIdx="5" presStyleCnt="7"/>
      <dgm:spPr/>
    </dgm:pt>
    <dgm:pt modelId="{B1E22888-795F-4C62-AB3A-76012D95AF63}" type="pres">
      <dgm:prSet presAssocID="{BE3D57B6-DCC8-4713-932E-6F724C6A669A}" presName="horz1" presStyleCnt="0"/>
      <dgm:spPr/>
    </dgm:pt>
    <dgm:pt modelId="{2530037B-8BB2-49EF-A0CB-E649F66439CB}" type="pres">
      <dgm:prSet presAssocID="{BE3D57B6-DCC8-4713-932E-6F724C6A669A}" presName="tx1" presStyleLbl="revTx" presStyleIdx="5" presStyleCnt="7"/>
      <dgm:spPr/>
    </dgm:pt>
    <dgm:pt modelId="{BF295A7E-CD84-4FF0-8FF3-373CCFB80E6D}" type="pres">
      <dgm:prSet presAssocID="{BE3D57B6-DCC8-4713-932E-6F724C6A669A}" presName="vert1" presStyleCnt="0"/>
      <dgm:spPr/>
    </dgm:pt>
    <dgm:pt modelId="{12BA1E44-5C1C-470E-8351-24C3A0991518}" type="pres">
      <dgm:prSet presAssocID="{7BB56FF5-67AB-4D40-880C-AF8F69998370}" presName="thickLine" presStyleLbl="alignNode1" presStyleIdx="6" presStyleCnt="7"/>
      <dgm:spPr/>
    </dgm:pt>
    <dgm:pt modelId="{1376DF9C-7C62-4DB1-9BAD-251A71F483B2}" type="pres">
      <dgm:prSet presAssocID="{7BB56FF5-67AB-4D40-880C-AF8F69998370}" presName="horz1" presStyleCnt="0"/>
      <dgm:spPr/>
    </dgm:pt>
    <dgm:pt modelId="{D2335DFD-D040-492A-BBBB-5B99FD8EBE9A}" type="pres">
      <dgm:prSet presAssocID="{7BB56FF5-67AB-4D40-880C-AF8F69998370}" presName="tx1" presStyleLbl="revTx" presStyleIdx="6" presStyleCnt="7"/>
      <dgm:spPr/>
    </dgm:pt>
    <dgm:pt modelId="{C969516E-AE8D-4916-A116-49375B2E26D4}" type="pres">
      <dgm:prSet presAssocID="{7BB56FF5-67AB-4D40-880C-AF8F69998370}" presName="vert1" presStyleCnt="0"/>
      <dgm:spPr/>
    </dgm:pt>
  </dgm:ptLst>
  <dgm:cxnLst>
    <dgm:cxn modelId="{2F219A06-1A81-412E-A123-8574B7FFEA9C}" srcId="{35C9FCCF-20F3-4572-9D40-1E1B19C01427}" destId="{8A307095-DABE-4808-A5A6-E1B37BCD9635}" srcOrd="4" destOrd="0" parTransId="{046C4F94-2341-4C28-B07E-F75B40005C16}" sibTransId="{28CF9E76-4EB0-49B4-AA94-9991E6A9D8B8}"/>
    <dgm:cxn modelId="{00950D13-C398-4051-8853-154AF574C263}" srcId="{35C9FCCF-20F3-4572-9D40-1E1B19C01427}" destId="{5E9E99DA-A3F1-455D-BBDA-22332D15C9FD}" srcOrd="1" destOrd="0" parTransId="{A7D5437C-61AA-4B15-9279-8892BE70E05A}" sibTransId="{5A9F321B-34BC-414D-BFD7-79EB575E44F7}"/>
    <dgm:cxn modelId="{058AAE14-42FC-40CB-866A-F5727E94D24D}" type="presOf" srcId="{41D7EB8F-E545-48C1-BB53-A0086D4DF925}" destId="{6FA04654-6FEE-475C-AB2F-56AFB96B1764}" srcOrd="0" destOrd="0" presId="urn:microsoft.com/office/officeart/2008/layout/LinedList"/>
    <dgm:cxn modelId="{D649DF1F-F17D-47E3-AF46-060E3BE07800}" type="presOf" srcId="{7BB56FF5-67AB-4D40-880C-AF8F69998370}" destId="{D2335DFD-D040-492A-BBBB-5B99FD8EBE9A}" srcOrd="0" destOrd="0" presId="urn:microsoft.com/office/officeart/2008/layout/LinedList"/>
    <dgm:cxn modelId="{B3C7E621-9E4C-4893-80A3-94B3A590D82A}" srcId="{35C9FCCF-20F3-4572-9D40-1E1B19C01427}" destId="{CACADCE9-FF6F-4CD3-B823-1CD9E20EAAC6}" srcOrd="0" destOrd="0" parTransId="{24BDADF4-2CF7-41B8-9F63-B5BA436DFF1B}" sibTransId="{3B71C5AD-E544-4F95-AE6D-FBB3ADB5541A}"/>
    <dgm:cxn modelId="{2F810D23-0B8F-42EE-B275-6CBBCA6F4374}" type="presOf" srcId="{35C9FCCF-20F3-4572-9D40-1E1B19C01427}" destId="{127D9E1D-0864-469A-9091-0BB14785A114}" srcOrd="0" destOrd="0" presId="urn:microsoft.com/office/officeart/2008/layout/LinedList"/>
    <dgm:cxn modelId="{16B49244-0AD1-43F8-B3F3-BB95F97FBC02}" srcId="{35C9FCCF-20F3-4572-9D40-1E1B19C01427}" destId="{41D7EB8F-E545-48C1-BB53-A0086D4DF925}" srcOrd="2" destOrd="0" parTransId="{E8033399-75B7-44F8-86F3-CDE35C140389}" sibTransId="{25C20FCF-7B2A-4384-9F74-927E45234D1B}"/>
    <dgm:cxn modelId="{88EF9B80-34AB-45CF-86C0-4E5809C03D73}" type="presOf" srcId="{CACADCE9-FF6F-4CD3-B823-1CD9E20EAAC6}" destId="{4DFBA319-A319-4768-B951-4711164B1B3F}" srcOrd="0" destOrd="0" presId="urn:microsoft.com/office/officeart/2008/layout/LinedList"/>
    <dgm:cxn modelId="{0EF52282-EB67-449D-B026-65F980994C0B}" srcId="{35C9FCCF-20F3-4572-9D40-1E1B19C01427}" destId="{BE3D57B6-DCC8-4713-932E-6F724C6A669A}" srcOrd="5" destOrd="0" parTransId="{95D2AA0F-6CAE-4782-A249-679C16F1B0C3}" sibTransId="{A89F7233-CD8B-470A-8603-89A2C74D0460}"/>
    <dgm:cxn modelId="{282F0F89-6A80-4B88-A320-BCBAC7A933B2}" type="presOf" srcId="{EEE9AD5D-ACD4-42BA-8B62-C22C75744310}" destId="{86EA3D98-C0C6-4292-ABE5-A1A90945DDB0}" srcOrd="0" destOrd="0" presId="urn:microsoft.com/office/officeart/2008/layout/LinedList"/>
    <dgm:cxn modelId="{FD9F57A2-7B34-4540-9FCB-FAF042B40294}" type="presOf" srcId="{5E9E99DA-A3F1-455D-BBDA-22332D15C9FD}" destId="{2961A053-FC5E-40BB-AAD1-F3924C9D166E}" srcOrd="0" destOrd="0" presId="urn:microsoft.com/office/officeart/2008/layout/LinedList"/>
    <dgm:cxn modelId="{C33C79A3-C3C5-4A37-B207-05A6A555E996}" srcId="{35C9FCCF-20F3-4572-9D40-1E1B19C01427}" destId="{EEE9AD5D-ACD4-42BA-8B62-C22C75744310}" srcOrd="3" destOrd="0" parTransId="{DCEFD955-E9BA-49A3-AD19-848EB922076E}" sibTransId="{9B3D1C2F-D9C8-493F-AA4B-132B4FDD1677}"/>
    <dgm:cxn modelId="{D6132CC7-ADCE-40E5-8ABF-C219787A745B}" type="presOf" srcId="{8A307095-DABE-4808-A5A6-E1B37BCD9635}" destId="{0D086EC7-8840-44AD-89A1-E39BA9680D78}" srcOrd="0" destOrd="0" presId="urn:microsoft.com/office/officeart/2008/layout/LinedList"/>
    <dgm:cxn modelId="{9BBB8DDE-00BA-4193-8193-22D6B762E0E6}" type="presOf" srcId="{BE3D57B6-DCC8-4713-932E-6F724C6A669A}" destId="{2530037B-8BB2-49EF-A0CB-E649F66439CB}" srcOrd="0" destOrd="0" presId="urn:microsoft.com/office/officeart/2008/layout/LinedList"/>
    <dgm:cxn modelId="{160CE5E4-3DD1-48A0-A5E2-D2D14E000D0B}" srcId="{35C9FCCF-20F3-4572-9D40-1E1B19C01427}" destId="{7BB56FF5-67AB-4D40-880C-AF8F69998370}" srcOrd="6" destOrd="0" parTransId="{2B947577-DC42-42FB-8F2B-F11A7DF6285C}" sibTransId="{55827396-3B63-4231-8124-3EFABD052D29}"/>
    <dgm:cxn modelId="{AFEF2B5A-6EDA-4D76-AABE-8CA72929D6EE}" type="presParOf" srcId="{127D9E1D-0864-469A-9091-0BB14785A114}" destId="{150F5C78-1FA2-4EC0-8799-E89F70A71818}" srcOrd="0" destOrd="0" presId="urn:microsoft.com/office/officeart/2008/layout/LinedList"/>
    <dgm:cxn modelId="{6078AAA7-773D-484E-9B96-5D33476CEA5B}" type="presParOf" srcId="{127D9E1D-0864-469A-9091-0BB14785A114}" destId="{D701C8A4-62B7-4D04-BA23-35E30280B1E3}" srcOrd="1" destOrd="0" presId="urn:microsoft.com/office/officeart/2008/layout/LinedList"/>
    <dgm:cxn modelId="{AA392EEA-29E6-4018-ADCD-DFA20E8F9FDC}" type="presParOf" srcId="{D701C8A4-62B7-4D04-BA23-35E30280B1E3}" destId="{4DFBA319-A319-4768-B951-4711164B1B3F}" srcOrd="0" destOrd="0" presId="urn:microsoft.com/office/officeart/2008/layout/LinedList"/>
    <dgm:cxn modelId="{2FF4A312-112B-42EB-BF8C-62E03FEA898A}" type="presParOf" srcId="{D701C8A4-62B7-4D04-BA23-35E30280B1E3}" destId="{C6B6C450-BD9C-449C-B337-C7D76A8D2484}" srcOrd="1" destOrd="0" presId="urn:microsoft.com/office/officeart/2008/layout/LinedList"/>
    <dgm:cxn modelId="{1B6D00E0-2C22-469C-9BF1-820FD3E4C27C}" type="presParOf" srcId="{127D9E1D-0864-469A-9091-0BB14785A114}" destId="{B4A3FC9A-F364-4AED-8D8E-E7D3E1CF5D0D}" srcOrd="2" destOrd="0" presId="urn:microsoft.com/office/officeart/2008/layout/LinedList"/>
    <dgm:cxn modelId="{5401902A-6DFB-49D6-9794-4A75FA0DD5DE}" type="presParOf" srcId="{127D9E1D-0864-469A-9091-0BB14785A114}" destId="{539A4402-109B-4C03-9A32-CA688FE3270D}" srcOrd="3" destOrd="0" presId="urn:microsoft.com/office/officeart/2008/layout/LinedList"/>
    <dgm:cxn modelId="{996B65A5-E74C-40B0-BA15-D7F53F6C9F7C}" type="presParOf" srcId="{539A4402-109B-4C03-9A32-CA688FE3270D}" destId="{2961A053-FC5E-40BB-AAD1-F3924C9D166E}" srcOrd="0" destOrd="0" presId="urn:microsoft.com/office/officeart/2008/layout/LinedList"/>
    <dgm:cxn modelId="{F9D8FD38-451F-44D7-A9A6-11DB7D5C88D3}" type="presParOf" srcId="{539A4402-109B-4C03-9A32-CA688FE3270D}" destId="{73C7A412-4961-4980-A427-249EB430C24B}" srcOrd="1" destOrd="0" presId="urn:microsoft.com/office/officeart/2008/layout/LinedList"/>
    <dgm:cxn modelId="{B51697FE-433B-4F9A-9181-14339AE601BF}" type="presParOf" srcId="{127D9E1D-0864-469A-9091-0BB14785A114}" destId="{082E0155-A503-49BF-9492-1088D167B5F0}" srcOrd="4" destOrd="0" presId="urn:microsoft.com/office/officeart/2008/layout/LinedList"/>
    <dgm:cxn modelId="{22CDC848-E223-4A53-A7E4-80AEA1DB152E}" type="presParOf" srcId="{127D9E1D-0864-469A-9091-0BB14785A114}" destId="{EFB783DC-1A03-46C4-8D74-A5866680BB64}" srcOrd="5" destOrd="0" presId="urn:microsoft.com/office/officeart/2008/layout/LinedList"/>
    <dgm:cxn modelId="{79A0F38E-5F09-4FAB-8E03-5260C6E57F00}" type="presParOf" srcId="{EFB783DC-1A03-46C4-8D74-A5866680BB64}" destId="{6FA04654-6FEE-475C-AB2F-56AFB96B1764}" srcOrd="0" destOrd="0" presId="urn:microsoft.com/office/officeart/2008/layout/LinedList"/>
    <dgm:cxn modelId="{28AE2F6D-A9C2-4C4E-B2E6-35A07C8E7BED}" type="presParOf" srcId="{EFB783DC-1A03-46C4-8D74-A5866680BB64}" destId="{3196EA5A-98C5-4A29-88C0-764351DD4698}" srcOrd="1" destOrd="0" presId="urn:microsoft.com/office/officeart/2008/layout/LinedList"/>
    <dgm:cxn modelId="{305886A0-2769-4D4C-A4B7-8BBF69A68393}" type="presParOf" srcId="{127D9E1D-0864-469A-9091-0BB14785A114}" destId="{29578D14-5C81-46A1-AB36-8C3E0F83D9DA}" srcOrd="6" destOrd="0" presId="urn:microsoft.com/office/officeart/2008/layout/LinedList"/>
    <dgm:cxn modelId="{C096B3BE-6E21-4DBF-B84E-35DF0416B8D8}" type="presParOf" srcId="{127D9E1D-0864-469A-9091-0BB14785A114}" destId="{8957836C-866F-4F79-B4FA-C0AA1B5B79D8}" srcOrd="7" destOrd="0" presId="urn:microsoft.com/office/officeart/2008/layout/LinedList"/>
    <dgm:cxn modelId="{C3E6A6AB-F121-4C41-91FA-A8D8468115C2}" type="presParOf" srcId="{8957836C-866F-4F79-B4FA-C0AA1B5B79D8}" destId="{86EA3D98-C0C6-4292-ABE5-A1A90945DDB0}" srcOrd="0" destOrd="0" presId="urn:microsoft.com/office/officeart/2008/layout/LinedList"/>
    <dgm:cxn modelId="{3434CDD3-2DCB-48A3-9D64-D2D77E21C5EB}" type="presParOf" srcId="{8957836C-866F-4F79-B4FA-C0AA1B5B79D8}" destId="{D9431BC0-43CA-42FC-A64A-37794ECDA417}" srcOrd="1" destOrd="0" presId="urn:microsoft.com/office/officeart/2008/layout/LinedList"/>
    <dgm:cxn modelId="{15655810-D89E-4943-8642-849634BB89AC}" type="presParOf" srcId="{127D9E1D-0864-469A-9091-0BB14785A114}" destId="{DB6C5529-DD74-4E78-A6AA-DC954DA4F90B}" srcOrd="8" destOrd="0" presId="urn:microsoft.com/office/officeart/2008/layout/LinedList"/>
    <dgm:cxn modelId="{D901F383-0C14-4CF6-8F4F-B6993DA4F725}" type="presParOf" srcId="{127D9E1D-0864-469A-9091-0BB14785A114}" destId="{084D0EF5-E5E5-482D-94AE-637AB0A26D63}" srcOrd="9" destOrd="0" presId="urn:microsoft.com/office/officeart/2008/layout/LinedList"/>
    <dgm:cxn modelId="{7E1A2DEC-AF82-4B1D-A42D-460F58BA5925}" type="presParOf" srcId="{084D0EF5-E5E5-482D-94AE-637AB0A26D63}" destId="{0D086EC7-8840-44AD-89A1-E39BA9680D78}" srcOrd="0" destOrd="0" presId="urn:microsoft.com/office/officeart/2008/layout/LinedList"/>
    <dgm:cxn modelId="{A63663F3-A56F-4933-937F-BB78283E6CB3}" type="presParOf" srcId="{084D0EF5-E5E5-482D-94AE-637AB0A26D63}" destId="{0C106E5D-4989-40E4-B6F0-7D6146AD7653}" srcOrd="1" destOrd="0" presId="urn:microsoft.com/office/officeart/2008/layout/LinedList"/>
    <dgm:cxn modelId="{A0C8F150-06E6-4E42-A608-7C57A77031B3}" type="presParOf" srcId="{127D9E1D-0864-469A-9091-0BB14785A114}" destId="{CB9DB216-94BF-4EED-8B0D-085476A82E52}" srcOrd="10" destOrd="0" presId="urn:microsoft.com/office/officeart/2008/layout/LinedList"/>
    <dgm:cxn modelId="{E9B3DC9B-9E72-4FD5-9F97-346864C55639}" type="presParOf" srcId="{127D9E1D-0864-469A-9091-0BB14785A114}" destId="{B1E22888-795F-4C62-AB3A-76012D95AF63}" srcOrd="11" destOrd="0" presId="urn:microsoft.com/office/officeart/2008/layout/LinedList"/>
    <dgm:cxn modelId="{DEC50672-6B8C-4F10-B0A3-72164741788A}" type="presParOf" srcId="{B1E22888-795F-4C62-AB3A-76012D95AF63}" destId="{2530037B-8BB2-49EF-A0CB-E649F66439CB}" srcOrd="0" destOrd="0" presId="urn:microsoft.com/office/officeart/2008/layout/LinedList"/>
    <dgm:cxn modelId="{7A5A2C76-BA07-40F8-B939-7EEF43BB3177}" type="presParOf" srcId="{B1E22888-795F-4C62-AB3A-76012D95AF63}" destId="{BF295A7E-CD84-4FF0-8FF3-373CCFB80E6D}" srcOrd="1" destOrd="0" presId="urn:microsoft.com/office/officeart/2008/layout/LinedList"/>
    <dgm:cxn modelId="{6D9500B7-AC99-418F-A850-7C4477CDF495}" type="presParOf" srcId="{127D9E1D-0864-469A-9091-0BB14785A114}" destId="{12BA1E44-5C1C-470E-8351-24C3A0991518}" srcOrd="12" destOrd="0" presId="urn:microsoft.com/office/officeart/2008/layout/LinedList"/>
    <dgm:cxn modelId="{26F2BD40-C1C4-4E8C-AB93-E9BF57797575}" type="presParOf" srcId="{127D9E1D-0864-469A-9091-0BB14785A114}" destId="{1376DF9C-7C62-4DB1-9BAD-251A71F483B2}" srcOrd="13" destOrd="0" presId="urn:microsoft.com/office/officeart/2008/layout/LinedList"/>
    <dgm:cxn modelId="{095A6068-DDB6-4F93-A189-29EB1655DCDE}" type="presParOf" srcId="{1376DF9C-7C62-4DB1-9BAD-251A71F483B2}" destId="{D2335DFD-D040-492A-BBBB-5B99FD8EBE9A}" srcOrd="0" destOrd="0" presId="urn:microsoft.com/office/officeart/2008/layout/LinedList"/>
    <dgm:cxn modelId="{7AB77310-DD32-4CD3-840B-0E69ED6BACA5}" type="presParOf" srcId="{1376DF9C-7C62-4DB1-9BAD-251A71F483B2}" destId="{C969516E-AE8D-4916-A116-49375B2E26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1975-20ED-4C8B-9F31-DEDF0C2F0DC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IQ"/>
        </a:p>
      </dgm:t>
    </dgm:pt>
    <dgm:pt modelId="{9AF80386-89EB-4A05-B40D-4E3CCCFFB290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Courses of intravenous prostacyclin are used for severe disease and critical ischemia (e.g. 6–8 hours daily for 5 days).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133CA399-4272-4F81-841F-0E66F3075B71}" type="parTrans" cxnId="{B982F60F-F61F-4E7C-9B97-354D2ABA551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AFF2F4F-321C-43B5-A251-3CDC5F3BDF56}" type="sibTrans" cxnId="{B982F60F-F61F-4E7C-9B97-354D2ABA551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1E0540D-E368-4871-AE0A-2265E845E77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The endothelin-1 antagonist (Bosentan) is licensed for treating ischaemic digital ulcers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6EF42B7-D72B-4443-ADE1-F578BA6030CB}" type="parTrans" cxnId="{D83A3F3D-E6CD-453E-9BE1-597F42B1CEC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D9ED2B2-2A2E-43C5-B2BD-5B9A4E44D33F}" type="sibTrans" cxnId="{D83A3F3D-E6CD-453E-9BE1-597F42B1CEC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5BE4E79-3246-4CAE-9C8E-E15D3F1D937D}" type="pres">
      <dgm:prSet presAssocID="{CE471975-20ED-4C8B-9F31-DEDF0C2F0DCC}" presName="linear" presStyleCnt="0">
        <dgm:presLayoutVars>
          <dgm:animLvl val="lvl"/>
          <dgm:resizeHandles val="exact"/>
        </dgm:presLayoutVars>
      </dgm:prSet>
      <dgm:spPr/>
    </dgm:pt>
    <dgm:pt modelId="{2A8F3515-096B-485C-8766-497F9BB4E13C}" type="pres">
      <dgm:prSet presAssocID="{9AF80386-89EB-4A05-B40D-4E3CCCFFB290}" presName="parentText" presStyleLbl="node1" presStyleIdx="0" presStyleCnt="2" custLinFactNeighborX="-455">
        <dgm:presLayoutVars>
          <dgm:chMax val="0"/>
          <dgm:bulletEnabled val="1"/>
        </dgm:presLayoutVars>
      </dgm:prSet>
      <dgm:spPr/>
    </dgm:pt>
    <dgm:pt modelId="{500C306D-60AA-4819-8502-C0100CEDAE65}" type="pres">
      <dgm:prSet presAssocID="{9AFF2F4F-321C-43B5-A251-3CDC5F3BDF56}" presName="spacer" presStyleCnt="0"/>
      <dgm:spPr/>
    </dgm:pt>
    <dgm:pt modelId="{069B4FAA-8328-4A4B-A156-60D6E871BEAF}" type="pres">
      <dgm:prSet presAssocID="{91E0540D-E368-4871-AE0A-2265E845E7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82F60F-F61F-4E7C-9B97-354D2ABA5514}" srcId="{CE471975-20ED-4C8B-9F31-DEDF0C2F0DCC}" destId="{9AF80386-89EB-4A05-B40D-4E3CCCFFB290}" srcOrd="0" destOrd="0" parTransId="{133CA399-4272-4F81-841F-0E66F3075B71}" sibTransId="{9AFF2F4F-321C-43B5-A251-3CDC5F3BDF56}"/>
    <dgm:cxn modelId="{09360237-52F8-4068-A560-A189022E7A28}" type="presOf" srcId="{CE471975-20ED-4C8B-9F31-DEDF0C2F0DCC}" destId="{15BE4E79-3246-4CAE-9C8E-E15D3F1D937D}" srcOrd="0" destOrd="0" presId="urn:microsoft.com/office/officeart/2005/8/layout/vList2"/>
    <dgm:cxn modelId="{D83A3F3D-E6CD-453E-9BE1-597F42B1CEC4}" srcId="{CE471975-20ED-4C8B-9F31-DEDF0C2F0DCC}" destId="{91E0540D-E368-4871-AE0A-2265E845E77F}" srcOrd="1" destOrd="0" parTransId="{46EF42B7-D72B-4443-ADE1-F578BA6030CB}" sibTransId="{9D9ED2B2-2A2E-43C5-B2BD-5B9A4E44D33F}"/>
    <dgm:cxn modelId="{890D7D89-ECCD-4C72-ACB1-DD0EF8E27BE1}" type="presOf" srcId="{91E0540D-E368-4871-AE0A-2265E845E77F}" destId="{069B4FAA-8328-4A4B-A156-60D6E871BEAF}" srcOrd="0" destOrd="0" presId="urn:microsoft.com/office/officeart/2005/8/layout/vList2"/>
    <dgm:cxn modelId="{B7273896-A303-479F-81B7-C70A54211F66}" type="presOf" srcId="{9AF80386-89EB-4A05-B40D-4E3CCCFFB290}" destId="{2A8F3515-096B-485C-8766-497F9BB4E13C}" srcOrd="0" destOrd="0" presId="urn:microsoft.com/office/officeart/2005/8/layout/vList2"/>
    <dgm:cxn modelId="{71254527-C249-4FC3-B579-AF0EB924F9A6}" type="presParOf" srcId="{15BE4E79-3246-4CAE-9C8E-E15D3F1D937D}" destId="{2A8F3515-096B-485C-8766-497F9BB4E13C}" srcOrd="0" destOrd="0" presId="urn:microsoft.com/office/officeart/2005/8/layout/vList2"/>
    <dgm:cxn modelId="{CFB71864-1D22-45D6-B78F-808FB5E8E9BE}" type="presParOf" srcId="{15BE4E79-3246-4CAE-9C8E-E15D3F1D937D}" destId="{500C306D-60AA-4819-8502-C0100CEDAE65}" srcOrd="1" destOrd="0" presId="urn:microsoft.com/office/officeart/2005/8/layout/vList2"/>
    <dgm:cxn modelId="{D3F54AEF-CF1E-4062-8B86-F085F9C3C476}" type="presParOf" srcId="{15BE4E79-3246-4CAE-9C8E-E15D3F1D937D}" destId="{069B4FAA-8328-4A4B-A156-60D6E871BE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D04E0-3045-4CB0-8172-CFD5E11A5830}" type="doc">
      <dgm:prSet loTypeId="urn:microsoft.com/office/officeart/2008/layout/VerticalCircle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pPr rtl="1"/>
          <a:endParaRPr lang="ar-IQ"/>
        </a:p>
      </dgm:t>
    </dgm:pt>
    <dgm:pt modelId="{15AF2879-1899-4230-BB1D-302A947EE24B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The prognosis in dcSScl is poor (5-year survival about 70%)</a:t>
          </a:r>
          <a:endParaRPr lang="ar-IQ" dirty="0">
            <a:latin typeface="Arial Rounded MT Bold" panose="020F0704030504030204" pitchFamily="34" charset="0"/>
          </a:endParaRPr>
        </a:p>
      </dgm:t>
    </dgm:pt>
    <dgm:pt modelId="{9D4A06F7-535E-4CDE-915C-56E9C1BE41C9}" type="parTrans" cxnId="{EF872D08-9FAB-465C-A502-C999EA2394BB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6260F734-3384-4DE4-98C9-0D51C73087CA}" type="sibTrans" cxnId="{EF872D08-9FAB-465C-A502-C999EA2394BB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B9D8E35-8A78-4B2B-A345-3EF585CD713E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Features that associate with a poor prognosis include </a:t>
          </a:r>
          <a:endParaRPr lang="ar-IQ">
            <a:latin typeface="Arial Rounded MT Bold" panose="020F0704030504030204" pitchFamily="34" charset="0"/>
          </a:endParaRPr>
        </a:p>
      </dgm:t>
    </dgm:pt>
    <dgm:pt modelId="{DA626BAD-01C9-4FAC-A8C6-60FA5AFB524B}" type="parTrans" cxnId="{1692FBCF-3BA1-4DB5-BF2C-57875756DF2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70D9807-0C36-4D7E-B75D-F41163049FCF}" type="sibTrans" cxnId="{1692FBCF-3BA1-4DB5-BF2C-57875756DF2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8A1696A-5563-43B0-A07A-99C08933E07E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Older age</a:t>
          </a:r>
          <a:endParaRPr lang="ar-IQ">
            <a:latin typeface="Arial Rounded MT Bold" panose="020F0704030504030204" pitchFamily="34" charset="0"/>
          </a:endParaRPr>
        </a:p>
      </dgm:t>
    </dgm:pt>
    <dgm:pt modelId="{98ABEFB2-B0E1-440B-8FAD-496183D846F7}" type="parTrans" cxnId="{75F39853-8CA0-4103-9E05-4FDB76648CF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45FBB69-E4E6-45F8-9D35-453988917EB5}" type="sibTrans" cxnId="{75F39853-8CA0-4103-9E05-4FDB76648CF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0999559-1E23-41AF-A1BF-A0221AFB3B04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Diffuse Skin disease</a:t>
          </a:r>
          <a:endParaRPr lang="ar-IQ" dirty="0">
            <a:latin typeface="Arial Rounded MT Bold" panose="020F0704030504030204" pitchFamily="34" charset="0"/>
          </a:endParaRPr>
        </a:p>
      </dgm:t>
    </dgm:pt>
    <dgm:pt modelId="{687A6D53-E131-422F-97F9-63A0E6A5B86B}" type="parTrans" cxnId="{9F0B5ED5-7830-46C4-BF72-1124B7524C7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99A5B95-9BB9-4B7C-ACBD-CFD9BC6A5D46}" type="sibTrans" cxnId="{9F0B5ED5-7830-46C4-BF72-1124B7524C7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F59329F-9D8F-4315-AE52-D6EEE971C730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Proteinuria</a:t>
          </a:r>
          <a:endParaRPr lang="ar-IQ">
            <a:latin typeface="Arial Rounded MT Bold" panose="020F0704030504030204" pitchFamily="34" charset="0"/>
          </a:endParaRPr>
        </a:p>
      </dgm:t>
    </dgm:pt>
    <dgm:pt modelId="{504217B7-EFF0-4AF1-ACF5-C8062B42ABB6}" type="parTrans" cxnId="{24E19E9F-DC4B-441E-9BFB-AA19604966E3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6C580D6-1FF3-4359-94FE-98FB7215BCA8}" type="sibTrans" cxnId="{24E19E9F-DC4B-441E-9BFB-AA19604966E3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E460993-87E0-4A78-B0D7-27FA51763F92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High ESR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A7E28F0-A576-4691-A9E5-32F3B883C66C}" type="parTrans" cxnId="{E0AE79B0-5AA8-47FD-AF55-E12DF84B340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E566B1B-315F-49B6-9A45-D181591B9B48}" type="sibTrans" cxnId="{E0AE79B0-5AA8-47FD-AF55-E12DF84B340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5CDEC73-64D6-4786-BD4E-A018A87989B5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Low (TLCO)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C18CA585-D023-4AA4-A3FE-35E228AFFDC0}" type="parTrans" cxnId="{B5826263-2636-4103-A7F0-298D26810A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CA8AE77-7AC2-467D-9CDF-C5F6DB4F9FE6}" type="sibTrans" cxnId="{B5826263-2636-4103-A7F0-298D26810A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514C869-810B-45A3-B990-BA1D34C6D675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Pulmonary hypertension </a:t>
          </a:r>
          <a:br>
            <a:rPr lang="en-US">
              <a:latin typeface="Arial Rounded MT Bold" panose="020F0704030504030204" pitchFamily="34" charset="0"/>
            </a:rPr>
          </a:br>
          <a:endParaRPr lang="ar-IQ">
            <a:latin typeface="Arial Rounded MT Bold" panose="020F0704030504030204" pitchFamily="34" charset="0"/>
          </a:endParaRPr>
        </a:p>
      </dgm:t>
    </dgm:pt>
    <dgm:pt modelId="{5CCFBDCD-A398-4658-8A65-59C0EC46DC72}" type="parTrans" cxnId="{09AA4AC6-98E9-4122-8482-C352BDDB7F12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CF1D769-8A61-4756-BC48-509C9F78F9F7}" type="sibTrans" cxnId="{09AA4AC6-98E9-4122-8482-C352BDDB7F12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5B7465F-1C7E-494D-A77A-1B39908753C9}" type="pres">
      <dgm:prSet presAssocID="{E9AD04E0-3045-4CB0-8172-CFD5E11A5830}" presName="Name0" presStyleCnt="0">
        <dgm:presLayoutVars>
          <dgm:dir/>
        </dgm:presLayoutVars>
      </dgm:prSet>
      <dgm:spPr/>
    </dgm:pt>
    <dgm:pt modelId="{7C8BC397-F1CE-4B27-9065-FE3DF17D4173}" type="pres">
      <dgm:prSet presAssocID="{15AF2879-1899-4230-BB1D-302A947EE24B}" presName="noChildren" presStyleCnt="0"/>
      <dgm:spPr/>
    </dgm:pt>
    <dgm:pt modelId="{B6908EA0-485D-4DC0-BB74-3769A264B7E4}" type="pres">
      <dgm:prSet presAssocID="{15AF2879-1899-4230-BB1D-302A947EE24B}" presName="gap" presStyleCnt="0"/>
      <dgm:spPr/>
    </dgm:pt>
    <dgm:pt modelId="{2CA95120-B0E2-4C86-91B4-A86266949AC4}" type="pres">
      <dgm:prSet presAssocID="{15AF2879-1899-4230-BB1D-302A947EE24B}" presName="medCircle2" presStyleLbl="vennNode1" presStyleIdx="0" presStyleCnt="8"/>
      <dgm:spPr/>
    </dgm:pt>
    <dgm:pt modelId="{EAEC2772-8042-4EB0-8ACE-7611F41AF4AB}" type="pres">
      <dgm:prSet presAssocID="{15AF2879-1899-4230-BB1D-302A947EE24B}" presName="txLvlOnly1" presStyleLbl="revTx" presStyleIdx="0" presStyleCnt="8"/>
      <dgm:spPr/>
    </dgm:pt>
    <dgm:pt modelId="{CEF9B1E5-4432-4E36-9172-53A49A3A56EA}" type="pres">
      <dgm:prSet presAssocID="{8B9D8E35-8A78-4B2B-A345-3EF585CD713E}" presName="withChildren" presStyleCnt="0"/>
      <dgm:spPr/>
    </dgm:pt>
    <dgm:pt modelId="{5519650C-A770-42BA-8E4E-AB28AD4BC483}" type="pres">
      <dgm:prSet presAssocID="{8B9D8E35-8A78-4B2B-A345-3EF585CD713E}" presName="bigCircle" presStyleLbl="vennNode1" presStyleIdx="1" presStyleCnt="8"/>
      <dgm:spPr/>
    </dgm:pt>
    <dgm:pt modelId="{F16E79C2-3215-4DF4-8987-E008CC1764A9}" type="pres">
      <dgm:prSet presAssocID="{8B9D8E35-8A78-4B2B-A345-3EF585CD713E}" presName="medCircle" presStyleLbl="vennNode1" presStyleIdx="2" presStyleCnt="8"/>
      <dgm:spPr/>
    </dgm:pt>
    <dgm:pt modelId="{4B72FBB4-980B-416D-A6C1-1FEA1E25D576}" type="pres">
      <dgm:prSet presAssocID="{8B9D8E35-8A78-4B2B-A345-3EF585CD713E}" presName="txLvl1" presStyleLbl="revTx" presStyleIdx="1" presStyleCnt="8"/>
      <dgm:spPr/>
    </dgm:pt>
    <dgm:pt modelId="{EF72A38C-48A4-497C-8654-E013B6C997E1}" type="pres">
      <dgm:prSet presAssocID="{8B9D8E35-8A78-4B2B-A345-3EF585CD713E}" presName="lin" presStyleCnt="0"/>
      <dgm:spPr/>
    </dgm:pt>
    <dgm:pt modelId="{C5853FF0-FFF8-457B-B924-7AAE9C95D3F8}" type="pres">
      <dgm:prSet presAssocID="{18A1696A-5563-43B0-A07A-99C08933E07E}" presName="txLvl2" presStyleLbl="revTx" presStyleIdx="2" presStyleCnt="8"/>
      <dgm:spPr/>
    </dgm:pt>
    <dgm:pt modelId="{8CFBE84A-EB47-44AA-8C40-4A357B0F1A5D}" type="pres">
      <dgm:prSet presAssocID="{E45FBB69-E4E6-45F8-9D35-453988917EB5}" presName="smCircle" presStyleLbl="vennNode1" presStyleIdx="3" presStyleCnt="8"/>
      <dgm:spPr/>
    </dgm:pt>
    <dgm:pt modelId="{F5B225DD-77AA-474C-8709-5BAAAB86C662}" type="pres">
      <dgm:prSet presAssocID="{80999559-1E23-41AF-A1BF-A0221AFB3B04}" presName="txLvl2" presStyleLbl="revTx" presStyleIdx="3" presStyleCnt="8"/>
      <dgm:spPr/>
    </dgm:pt>
    <dgm:pt modelId="{8C2FC661-F9CD-4E24-808A-D5F845D93E65}" type="pres">
      <dgm:prSet presAssocID="{B99A5B95-9BB9-4B7C-ACBD-CFD9BC6A5D46}" presName="smCircle" presStyleLbl="vennNode1" presStyleIdx="4" presStyleCnt="8"/>
      <dgm:spPr/>
    </dgm:pt>
    <dgm:pt modelId="{02A46264-2523-4407-BA05-0D44FF0FD281}" type="pres">
      <dgm:prSet presAssocID="{7F59329F-9D8F-4315-AE52-D6EEE971C730}" presName="txLvl2" presStyleLbl="revTx" presStyleIdx="4" presStyleCnt="8"/>
      <dgm:spPr/>
    </dgm:pt>
    <dgm:pt modelId="{D85FEB1C-45B5-46F5-9BEA-B754613ACB1A}" type="pres">
      <dgm:prSet presAssocID="{26C580D6-1FF3-4359-94FE-98FB7215BCA8}" presName="smCircle" presStyleLbl="vennNode1" presStyleIdx="5" presStyleCnt="8"/>
      <dgm:spPr/>
    </dgm:pt>
    <dgm:pt modelId="{8DBDBC58-E0A1-4817-AFED-BCB33C0D8081}" type="pres">
      <dgm:prSet presAssocID="{1E460993-87E0-4A78-B0D7-27FA51763F92}" presName="txLvl2" presStyleLbl="revTx" presStyleIdx="5" presStyleCnt="8"/>
      <dgm:spPr/>
    </dgm:pt>
    <dgm:pt modelId="{D1C0FA3F-ADCA-4310-8AEE-4D0672F318E2}" type="pres">
      <dgm:prSet presAssocID="{BE566B1B-315F-49B6-9A45-D181591B9B48}" presName="smCircle" presStyleLbl="vennNode1" presStyleIdx="6" presStyleCnt="8"/>
      <dgm:spPr/>
    </dgm:pt>
    <dgm:pt modelId="{65326B70-10E3-454C-B136-9EAF227B47FB}" type="pres">
      <dgm:prSet presAssocID="{75CDEC73-64D6-4786-BD4E-A018A87989B5}" presName="txLvl2" presStyleLbl="revTx" presStyleIdx="6" presStyleCnt="8"/>
      <dgm:spPr/>
    </dgm:pt>
    <dgm:pt modelId="{FBCC60F0-F6C1-4D47-B243-70565378DC33}" type="pres">
      <dgm:prSet presAssocID="{1CA8AE77-7AC2-467D-9CDF-C5F6DB4F9FE6}" presName="smCircle" presStyleLbl="vennNode1" presStyleIdx="7" presStyleCnt="8"/>
      <dgm:spPr/>
    </dgm:pt>
    <dgm:pt modelId="{20E51151-E27B-4D75-B6A2-ACE56B6DF957}" type="pres">
      <dgm:prSet presAssocID="{E514C869-810B-45A3-B990-BA1D34C6D675}" presName="txLvl2" presStyleLbl="revTx" presStyleIdx="7" presStyleCnt="8"/>
      <dgm:spPr/>
    </dgm:pt>
  </dgm:ptLst>
  <dgm:cxnLst>
    <dgm:cxn modelId="{EF872D08-9FAB-465C-A502-C999EA2394BB}" srcId="{E9AD04E0-3045-4CB0-8172-CFD5E11A5830}" destId="{15AF2879-1899-4230-BB1D-302A947EE24B}" srcOrd="0" destOrd="0" parTransId="{9D4A06F7-535E-4CDE-915C-56E9C1BE41C9}" sibTransId="{6260F734-3384-4DE4-98C9-0D51C73087CA}"/>
    <dgm:cxn modelId="{784DD70F-AF95-440F-9834-0C4F3ECB1EC8}" type="presOf" srcId="{E9AD04E0-3045-4CB0-8172-CFD5E11A5830}" destId="{E5B7465F-1C7E-494D-A77A-1B39908753C9}" srcOrd="0" destOrd="0" presId="urn:microsoft.com/office/officeart/2008/layout/VerticalCircleList"/>
    <dgm:cxn modelId="{E301D637-5754-4417-9C36-56E317831BCA}" type="presOf" srcId="{75CDEC73-64D6-4786-BD4E-A018A87989B5}" destId="{65326B70-10E3-454C-B136-9EAF227B47FB}" srcOrd="0" destOrd="0" presId="urn:microsoft.com/office/officeart/2008/layout/VerticalCircleList"/>
    <dgm:cxn modelId="{B5826263-2636-4103-A7F0-298D26810AF7}" srcId="{8B9D8E35-8A78-4B2B-A345-3EF585CD713E}" destId="{75CDEC73-64D6-4786-BD4E-A018A87989B5}" srcOrd="4" destOrd="0" parTransId="{C18CA585-D023-4AA4-A3FE-35E228AFFDC0}" sibTransId="{1CA8AE77-7AC2-467D-9CDF-C5F6DB4F9FE6}"/>
    <dgm:cxn modelId="{BF71426B-90FF-447C-9B28-AD7D60D96E17}" type="presOf" srcId="{E514C869-810B-45A3-B990-BA1D34C6D675}" destId="{20E51151-E27B-4D75-B6A2-ACE56B6DF957}" srcOrd="0" destOrd="0" presId="urn:microsoft.com/office/officeart/2008/layout/VerticalCircleList"/>
    <dgm:cxn modelId="{54F76A53-E326-48D6-85E6-0525EE7F2D07}" type="presOf" srcId="{8B9D8E35-8A78-4B2B-A345-3EF585CD713E}" destId="{4B72FBB4-980B-416D-A6C1-1FEA1E25D576}" srcOrd="0" destOrd="0" presId="urn:microsoft.com/office/officeart/2008/layout/VerticalCircleList"/>
    <dgm:cxn modelId="{75F39853-8CA0-4103-9E05-4FDB76648CFF}" srcId="{8B9D8E35-8A78-4B2B-A345-3EF585CD713E}" destId="{18A1696A-5563-43B0-A07A-99C08933E07E}" srcOrd="0" destOrd="0" parTransId="{98ABEFB2-B0E1-440B-8FAD-496183D846F7}" sibTransId="{E45FBB69-E4E6-45F8-9D35-453988917EB5}"/>
    <dgm:cxn modelId="{BF501D82-5B7B-47E0-97BD-FE9949C10C4E}" type="presOf" srcId="{18A1696A-5563-43B0-A07A-99C08933E07E}" destId="{C5853FF0-FFF8-457B-B924-7AAE9C95D3F8}" srcOrd="0" destOrd="0" presId="urn:microsoft.com/office/officeart/2008/layout/VerticalCircleList"/>
    <dgm:cxn modelId="{3FF9848A-CC47-45AE-B5CD-31B4876BB005}" type="presOf" srcId="{15AF2879-1899-4230-BB1D-302A947EE24B}" destId="{EAEC2772-8042-4EB0-8ACE-7611F41AF4AB}" srcOrd="0" destOrd="0" presId="urn:microsoft.com/office/officeart/2008/layout/VerticalCircleList"/>
    <dgm:cxn modelId="{EA6C9B8C-41A6-4BD3-AC21-2C1C31473166}" type="presOf" srcId="{7F59329F-9D8F-4315-AE52-D6EEE971C730}" destId="{02A46264-2523-4407-BA05-0D44FF0FD281}" srcOrd="0" destOrd="0" presId="urn:microsoft.com/office/officeart/2008/layout/VerticalCircleList"/>
    <dgm:cxn modelId="{24E19E9F-DC4B-441E-9BFB-AA19604966E3}" srcId="{8B9D8E35-8A78-4B2B-A345-3EF585CD713E}" destId="{7F59329F-9D8F-4315-AE52-D6EEE971C730}" srcOrd="2" destOrd="0" parTransId="{504217B7-EFF0-4AF1-ACF5-C8062B42ABB6}" sibTransId="{26C580D6-1FF3-4359-94FE-98FB7215BCA8}"/>
    <dgm:cxn modelId="{E0AE79B0-5AA8-47FD-AF55-E12DF84B3400}" srcId="{8B9D8E35-8A78-4B2B-A345-3EF585CD713E}" destId="{1E460993-87E0-4A78-B0D7-27FA51763F92}" srcOrd="3" destOrd="0" parTransId="{4A7E28F0-A576-4691-A9E5-32F3B883C66C}" sibTransId="{BE566B1B-315F-49B6-9A45-D181591B9B48}"/>
    <dgm:cxn modelId="{09AA4AC6-98E9-4122-8482-C352BDDB7F12}" srcId="{8B9D8E35-8A78-4B2B-A345-3EF585CD713E}" destId="{E514C869-810B-45A3-B990-BA1D34C6D675}" srcOrd="5" destOrd="0" parTransId="{5CCFBDCD-A398-4658-8A65-59C0EC46DC72}" sibTransId="{FCF1D769-8A61-4756-BC48-509C9F78F9F7}"/>
    <dgm:cxn modelId="{1692FBCF-3BA1-4DB5-BF2C-57875756DF27}" srcId="{E9AD04E0-3045-4CB0-8172-CFD5E11A5830}" destId="{8B9D8E35-8A78-4B2B-A345-3EF585CD713E}" srcOrd="1" destOrd="0" parTransId="{DA626BAD-01C9-4FAC-A8C6-60FA5AFB524B}" sibTransId="{E70D9807-0C36-4D7E-B75D-F41163049FCF}"/>
    <dgm:cxn modelId="{9F0B5ED5-7830-46C4-BF72-1124B7524C74}" srcId="{8B9D8E35-8A78-4B2B-A345-3EF585CD713E}" destId="{80999559-1E23-41AF-A1BF-A0221AFB3B04}" srcOrd="1" destOrd="0" parTransId="{687A6D53-E131-422F-97F9-63A0E6A5B86B}" sibTransId="{B99A5B95-9BB9-4B7C-ACBD-CFD9BC6A5D46}"/>
    <dgm:cxn modelId="{D85769F8-2603-4411-965A-E3978E623A35}" type="presOf" srcId="{1E460993-87E0-4A78-B0D7-27FA51763F92}" destId="{8DBDBC58-E0A1-4817-AFED-BCB33C0D8081}" srcOrd="0" destOrd="0" presId="urn:microsoft.com/office/officeart/2008/layout/VerticalCircleList"/>
    <dgm:cxn modelId="{B49C6FFE-ABFD-4482-903F-0F39248A18C4}" type="presOf" srcId="{80999559-1E23-41AF-A1BF-A0221AFB3B04}" destId="{F5B225DD-77AA-474C-8709-5BAAAB86C662}" srcOrd="0" destOrd="0" presId="urn:microsoft.com/office/officeart/2008/layout/VerticalCircleList"/>
    <dgm:cxn modelId="{917A7D16-1300-4AFB-86CF-AF66348CE65C}" type="presParOf" srcId="{E5B7465F-1C7E-494D-A77A-1B39908753C9}" destId="{7C8BC397-F1CE-4B27-9065-FE3DF17D4173}" srcOrd="0" destOrd="0" presId="urn:microsoft.com/office/officeart/2008/layout/VerticalCircleList"/>
    <dgm:cxn modelId="{5F6A0954-1157-4845-A9CB-2088AB2426C3}" type="presParOf" srcId="{7C8BC397-F1CE-4B27-9065-FE3DF17D4173}" destId="{B6908EA0-485D-4DC0-BB74-3769A264B7E4}" srcOrd="0" destOrd="0" presId="urn:microsoft.com/office/officeart/2008/layout/VerticalCircleList"/>
    <dgm:cxn modelId="{E6CF96C0-8181-46B0-8BEA-5A363AA0D457}" type="presParOf" srcId="{7C8BC397-F1CE-4B27-9065-FE3DF17D4173}" destId="{2CA95120-B0E2-4C86-91B4-A86266949AC4}" srcOrd="1" destOrd="0" presId="urn:microsoft.com/office/officeart/2008/layout/VerticalCircleList"/>
    <dgm:cxn modelId="{5DC2D421-BAE3-4555-9DA5-DE4BA1FCE3A7}" type="presParOf" srcId="{7C8BC397-F1CE-4B27-9065-FE3DF17D4173}" destId="{EAEC2772-8042-4EB0-8ACE-7611F41AF4AB}" srcOrd="2" destOrd="0" presId="urn:microsoft.com/office/officeart/2008/layout/VerticalCircleList"/>
    <dgm:cxn modelId="{E2227030-A2DC-4451-B659-4C713EE4E41E}" type="presParOf" srcId="{E5B7465F-1C7E-494D-A77A-1B39908753C9}" destId="{CEF9B1E5-4432-4E36-9172-53A49A3A56EA}" srcOrd="1" destOrd="0" presId="urn:microsoft.com/office/officeart/2008/layout/VerticalCircleList"/>
    <dgm:cxn modelId="{16151546-B8AF-47C7-8C32-CC172AC733FF}" type="presParOf" srcId="{CEF9B1E5-4432-4E36-9172-53A49A3A56EA}" destId="{5519650C-A770-42BA-8E4E-AB28AD4BC483}" srcOrd="0" destOrd="0" presId="urn:microsoft.com/office/officeart/2008/layout/VerticalCircleList"/>
    <dgm:cxn modelId="{23455E87-E60E-4B3F-81C0-C2BBF1AD8964}" type="presParOf" srcId="{CEF9B1E5-4432-4E36-9172-53A49A3A56EA}" destId="{F16E79C2-3215-4DF4-8987-E008CC1764A9}" srcOrd="1" destOrd="0" presId="urn:microsoft.com/office/officeart/2008/layout/VerticalCircleList"/>
    <dgm:cxn modelId="{F57EB973-7074-4457-A0D9-2E1AC035DE6D}" type="presParOf" srcId="{CEF9B1E5-4432-4E36-9172-53A49A3A56EA}" destId="{4B72FBB4-980B-416D-A6C1-1FEA1E25D576}" srcOrd="2" destOrd="0" presId="urn:microsoft.com/office/officeart/2008/layout/VerticalCircleList"/>
    <dgm:cxn modelId="{5FCFBE80-D2D3-40EE-B0A1-380601D9415E}" type="presParOf" srcId="{CEF9B1E5-4432-4E36-9172-53A49A3A56EA}" destId="{EF72A38C-48A4-497C-8654-E013B6C997E1}" srcOrd="3" destOrd="0" presId="urn:microsoft.com/office/officeart/2008/layout/VerticalCircleList"/>
    <dgm:cxn modelId="{42FDC577-1B8F-4947-8C84-C5F1CBA919C3}" type="presParOf" srcId="{EF72A38C-48A4-497C-8654-E013B6C997E1}" destId="{C5853FF0-FFF8-457B-B924-7AAE9C95D3F8}" srcOrd="0" destOrd="0" presId="urn:microsoft.com/office/officeart/2008/layout/VerticalCircleList"/>
    <dgm:cxn modelId="{01338DBB-E0AF-4EBB-8926-A9F580CD0293}" type="presParOf" srcId="{EF72A38C-48A4-497C-8654-E013B6C997E1}" destId="{8CFBE84A-EB47-44AA-8C40-4A357B0F1A5D}" srcOrd="1" destOrd="0" presId="urn:microsoft.com/office/officeart/2008/layout/VerticalCircleList"/>
    <dgm:cxn modelId="{C628A38F-3A48-4016-85A5-B85B6B8583A1}" type="presParOf" srcId="{EF72A38C-48A4-497C-8654-E013B6C997E1}" destId="{F5B225DD-77AA-474C-8709-5BAAAB86C662}" srcOrd="2" destOrd="0" presId="urn:microsoft.com/office/officeart/2008/layout/VerticalCircleList"/>
    <dgm:cxn modelId="{A0189C8B-88EC-45C4-B7CD-EB7AED79BC1C}" type="presParOf" srcId="{EF72A38C-48A4-497C-8654-E013B6C997E1}" destId="{8C2FC661-F9CD-4E24-808A-D5F845D93E65}" srcOrd="3" destOrd="0" presId="urn:microsoft.com/office/officeart/2008/layout/VerticalCircleList"/>
    <dgm:cxn modelId="{6049BB2E-E0A9-445D-AA9C-44F2E96AE12B}" type="presParOf" srcId="{EF72A38C-48A4-497C-8654-E013B6C997E1}" destId="{02A46264-2523-4407-BA05-0D44FF0FD281}" srcOrd="4" destOrd="0" presId="urn:microsoft.com/office/officeart/2008/layout/VerticalCircleList"/>
    <dgm:cxn modelId="{0B86C9AC-EE2B-4371-94B6-AB6064ABC625}" type="presParOf" srcId="{EF72A38C-48A4-497C-8654-E013B6C997E1}" destId="{D85FEB1C-45B5-46F5-9BEA-B754613ACB1A}" srcOrd="5" destOrd="0" presId="urn:microsoft.com/office/officeart/2008/layout/VerticalCircleList"/>
    <dgm:cxn modelId="{C60F1BEB-BC1A-4598-977C-E590447D4EF6}" type="presParOf" srcId="{EF72A38C-48A4-497C-8654-E013B6C997E1}" destId="{8DBDBC58-E0A1-4817-AFED-BCB33C0D8081}" srcOrd="6" destOrd="0" presId="urn:microsoft.com/office/officeart/2008/layout/VerticalCircleList"/>
    <dgm:cxn modelId="{3B559209-451A-4D11-9E1F-A366E47275E9}" type="presParOf" srcId="{EF72A38C-48A4-497C-8654-E013B6C997E1}" destId="{D1C0FA3F-ADCA-4310-8AEE-4D0672F318E2}" srcOrd="7" destOrd="0" presId="urn:microsoft.com/office/officeart/2008/layout/VerticalCircleList"/>
    <dgm:cxn modelId="{395E0A30-EDB4-4A05-A41B-14C17E8EDDD6}" type="presParOf" srcId="{EF72A38C-48A4-497C-8654-E013B6C997E1}" destId="{65326B70-10E3-454C-B136-9EAF227B47FB}" srcOrd="8" destOrd="0" presId="urn:microsoft.com/office/officeart/2008/layout/VerticalCircleList"/>
    <dgm:cxn modelId="{E67E30FD-D819-4725-A89F-0BBBBA2A93A2}" type="presParOf" srcId="{EF72A38C-48A4-497C-8654-E013B6C997E1}" destId="{FBCC60F0-F6C1-4D47-B243-70565378DC33}" srcOrd="9" destOrd="0" presId="urn:microsoft.com/office/officeart/2008/layout/VerticalCircleList"/>
    <dgm:cxn modelId="{F95E78E7-7194-486A-B911-D83C48E32042}" type="presParOf" srcId="{EF72A38C-48A4-497C-8654-E013B6C997E1}" destId="{20E51151-E27B-4D75-B6A2-ACE56B6DF957}" srcOrd="1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F8A3E-7769-4029-B705-31AE4BE07AB4}">
      <dsp:nvSpPr>
        <dsp:cNvPr id="0" name=""/>
        <dsp:cNvSpPr/>
      </dsp:nvSpPr>
      <dsp:spPr>
        <a:xfrm>
          <a:off x="0" y="201"/>
          <a:ext cx="11295530" cy="1067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Autoimmune disorder of connective tissue, which results in fibrosis affecting the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52135" y="52336"/>
        <a:ext cx="11191260" cy="963720"/>
      </dsp:txXfrm>
    </dsp:sp>
    <dsp:sp modelId="{460784A8-C7DE-4E1C-89CA-F5D43F364689}">
      <dsp:nvSpPr>
        <dsp:cNvPr id="0" name=""/>
        <dsp:cNvSpPr/>
      </dsp:nvSpPr>
      <dsp:spPr>
        <a:xfrm>
          <a:off x="0" y="1068192"/>
          <a:ext cx="11295530" cy="135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3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>
              <a:latin typeface="Arial Rounded MT Bold" panose="020F0704030504030204" pitchFamily="34" charset="0"/>
            </a:rPr>
            <a:t>Skin</a:t>
          </a:r>
          <a:endParaRPr lang="ar-IQ" sz="2800" kern="120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>
              <a:latin typeface="Arial Rounded MT Bold" panose="020F0704030504030204" pitchFamily="34" charset="0"/>
            </a:rPr>
            <a:t>Internal Organs </a:t>
          </a:r>
          <a:endParaRPr lang="ar-IQ" sz="2800" kern="120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Vasculature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068192"/>
        <a:ext cx="11295530" cy="1355526"/>
      </dsp:txXfrm>
    </dsp:sp>
    <dsp:sp modelId="{3F9CE59C-2208-4F02-A264-CB77664B1ACD}">
      <dsp:nvSpPr>
        <dsp:cNvPr id="0" name=""/>
        <dsp:cNvSpPr/>
      </dsp:nvSpPr>
      <dsp:spPr>
        <a:xfrm>
          <a:off x="0" y="2423718"/>
          <a:ext cx="11295530" cy="1067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It is characterised typically by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52135" y="2475853"/>
        <a:ext cx="11191260" cy="963720"/>
      </dsp:txXfrm>
    </dsp:sp>
    <dsp:sp modelId="{671AD40E-9C7F-4CC3-A587-0142E5FD5609}">
      <dsp:nvSpPr>
        <dsp:cNvPr id="0" name=""/>
        <dsp:cNvSpPr/>
      </dsp:nvSpPr>
      <dsp:spPr>
        <a:xfrm>
          <a:off x="0" y="3491709"/>
          <a:ext cx="11295530" cy="2546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3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>
              <a:latin typeface="Arial Rounded MT Bold" panose="020F0704030504030204" pitchFamily="34" charset="0"/>
            </a:rPr>
            <a:t>Raynaud’s phenomenon</a:t>
          </a:r>
          <a:endParaRPr lang="ar-IQ" sz="2800" kern="120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Digital ischaemia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>
              <a:latin typeface="Arial Rounded MT Bold" panose="020F0704030504030204" pitchFamily="34" charset="0"/>
            </a:rPr>
            <a:t>Sclerodactyly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>
              <a:latin typeface="Arial Rounded MT Bold" panose="020F0704030504030204" pitchFamily="34" charset="0"/>
            </a:rPr>
            <a:t>Cardiac, Lung, Gut and Renal disease</a:t>
          </a:r>
          <a:br>
            <a:rPr lang="en-US" sz="2800" kern="1200" dirty="0">
              <a:latin typeface="Arial Rounded MT Bold" panose="020F0704030504030204" pitchFamily="34" charset="0"/>
            </a:rPr>
          </a:b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3491709"/>
        <a:ext cx="11295530" cy="2546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2F13-9248-4CF2-90A4-EA458DB60984}">
      <dsp:nvSpPr>
        <dsp:cNvPr id="0" name=""/>
        <dsp:cNvSpPr/>
      </dsp:nvSpPr>
      <dsp:spPr>
        <a:xfrm>
          <a:off x="0" y="10351"/>
          <a:ext cx="10246273" cy="1178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 Rounded MT Bold" panose="020F0704030504030204" pitchFamily="34" charset="0"/>
            </a:rPr>
            <a:t>Peak age of onset is in the fourth and fifth decades 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57543" y="67894"/>
        <a:ext cx="10131187" cy="1063689"/>
      </dsp:txXfrm>
    </dsp:sp>
    <dsp:sp modelId="{7DDF617D-8ABB-4ECA-A819-FCDC6978ACE9}">
      <dsp:nvSpPr>
        <dsp:cNvPr id="0" name=""/>
        <dsp:cNvSpPr/>
      </dsp:nvSpPr>
      <dsp:spPr>
        <a:xfrm>
          <a:off x="0" y="1278406"/>
          <a:ext cx="10246273" cy="1178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 Rounded MT Bold" panose="020F0704030504030204" pitchFamily="34" charset="0"/>
            </a:rPr>
            <a:t>Prevalence is 10–20 per 100 000, with a 4 : 1 female-to-male.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57543" y="1335949"/>
        <a:ext cx="10131187" cy="1063689"/>
      </dsp:txXfrm>
    </dsp:sp>
    <dsp:sp modelId="{D350D60A-DA31-452E-9993-15E7177B0AAC}">
      <dsp:nvSpPr>
        <dsp:cNvPr id="0" name=""/>
        <dsp:cNvSpPr/>
      </dsp:nvSpPr>
      <dsp:spPr>
        <a:xfrm>
          <a:off x="0" y="2546461"/>
          <a:ext cx="10246273" cy="1178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Arial Rounded MT Bold" panose="020F0704030504030204" pitchFamily="34" charset="0"/>
            </a:rPr>
            <a:t>It is subdivided into </a:t>
          </a:r>
          <a:endParaRPr lang="ar-IQ" sz="3100" kern="1200">
            <a:latin typeface="Arial Rounded MT Bold" panose="020F0704030504030204" pitchFamily="34" charset="0"/>
          </a:endParaRPr>
        </a:p>
      </dsp:txBody>
      <dsp:txXfrm>
        <a:off x="57543" y="2604004"/>
        <a:ext cx="10131187" cy="1063689"/>
      </dsp:txXfrm>
    </dsp:sp>
    <dsp:sp modelId="{C3F2EA94-65F2-4878-9CD6-72A58211BC30}">
      <dsp:nvSpPr>
        <dsp:cNvPr id="0" name=""/>
        <dsp:cNvSpPr/>
      </dsp:nvSpPr>
      <dsp:spPr>
        <a:xfrm>
          <a:off x="0" y="3725236"/>
          <a:ext cx="10246273" cy="112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9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Diffuse cutaneous systemic sclerosis (dcSScl: 30% of cases)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Limited cutaneous systemic sclerosis (lcSScl: 70% of cases) </a:t>
          </a:r>
          <a:br>
            <a:rPr lang="en-US" sz="2400" kern="1200" dirty="0">
              <a:latin typeface="Arial Rounded MT Bold" panose="020F0704030504030204" pitchFamily="34" charset="0"/>
            </a:rPr>
          </a:b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3725236"/>
        <a:ext cx="10246273" cy="1122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5CCF1-7051-4A7E-9FF6-BF4069C7641F}">
      <dsp:nvSpPr>
        <dsp:cNvPr id="0" name=""/>
        <dsp:cNvSpPr/>
      </dsp:nvSpPr>
      <dsp:spPr>
        <a:xfrm>
          <a:off x="0" y="177103"/>
          <a:ext cx="10578662" cy="1048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cause of SScl is not completely understood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1168" y="228271"/>
        <a:ext cx="10476326" cy="945839"/>
      </dsp:txXfrm>
    </dsp:sp>
    <dsp:sp modelId="{128A119D-ACAE-4F21-84B3-C5521A96E833}">
      <dsp:nvSpPr>
        <dsp:cNvPr id="0" name=""/>
        <dsp:cNvSpPr/>
      </dsp:nvSpPr>
      <dsp:spPr>
        <a:xfrm>
          <a:off x="0" y="1225279"/>
          <a:ext cx="10578662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7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Evidence for a genetic component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Evidence of immunological dysfunction </a:t>
          </a:r>
          <a:endParaRPr lang="ar-IQ" sz="2400" kern="120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T lymphocytes(Th17 subtype) infiltrate the skin result in abnormal fibroblast activation, leading to increased production of extracellular matrix in the dermis (type I collagen) &amp; results in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Symmetrical thickening, tightening and induration of the skin (scleroderma)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Arterial and arteriolar narrowing occurs due to intimal proliferation and vessel wall inflammation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Endothelial injury causes release of vasoconstrictors and platelet activation, resulting in further ischaemia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1225279"/>
        <a:ext cx="10578662" cy="3969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8DEA9-2662-417B-9C83-3782B161D929}">
      <dsp:nvSpPr>
        <dsp:cNvPr id="0" name=""/>
        <dsp:cNvSpPr/>
      </dsp:nvSpPr>
      <dsp:spPr>
        <a:xfrm>
          <a:off x="920163" y="0"/>
          <a:ext cx="5428042" cy="542925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917112-086F-4DC8-940F-B9A2927864DB}">
      <dsp:nvSpPr>
        <dsp:cNvPr id="0" name=""/>
        <dsp:cNvSpPr/>
      </dsp:nvSpPr>
      <dsp:spPr>
        <a:xfrm>
          <a:off x="6447543" y="1618459"/>
          <a:ext cx="3978327" cy="217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The management to slow the effects of the disease on target organs 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6447543" y="1618459"/>
        <a:ext cx="3978327" cy="2172242"/>
      </dsp:txXfrm>
    </dsp:sp>
    <dsp:sp modelId="{0805998A-3101-4E8E-915B-CF0794F93CB4}">
      <dsp:nvSpPr>
        <dsp:cNvPr id="0" name=""/>
        <dsp:cNvSpPr/>
      </dsp:nvSpPr>
      <dsp:spPr>
        <a:xfrm>
          <a:off x="2118866" y="1965388"/>
          <a:ext cx="3028897" cy="151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No treatments are available that halt or reverse the fibrotic changes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2118866" y="1965388"/>
        <a:ext cx="3028897" cy="1514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F5C78-1FA2-4EC0-8799-E89F70A71818}">
      <dsp:nvSpPr>
        <dsp:cNvPr id="0" name=""/>
        <dsp:cNvSpPr/>
      </dsp:nvSpPr>
      <dsp:spPr>
        <a:xfrm>
          <a:off x="0" y="641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A319-A319-4768-B951-4711164B1B3F}">
      <dsp:nvSpPr>
        <dsp:cNvPr id="0" name=""/>
        <dsp:cNvSpPr/>
      </dsp:nvSpPr>
      <dsp:spPr>
        <a:xfrm>
          <a:off x="0" y="641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Avoidance of cold exposure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641"/>
        <a:ext cx="9980682" cy="750930"/>
      </dsp:txXfrm>
    </dsp:sp>
    <dsp:sp modelId="{B4A3FC9A-F364-4AED-8D8E-E7D3E1CF5D0D}">
      <dsp:nvSpPr>
        <dsp:cNvPr id="0" name=""/>
        <dsp:cNvSpPr/>
      </dsp:nvSpPr>
      <dsp:spPr>
        <a:xfrm>
          <a:off x="0" y="751572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1A053-FC5E-40BB-AAD1-F3924C9D166E}">
      <dsp:nvSpPr>
        <dsp:cNvPr id="0" name=""/>
        <dsp:cNvSpPr/>
      </dsp:nvSpPr>
      <dsp:spPr>
        <a:xfrm>
          <a:off x="0" y="751572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Use of thermal insulating gloves/socks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751572"/>
        <a:ext cx="9980682" cy="750930"/>
      </dsp:txXfrm>
    </dsp:sp>
    <dsp:sp modelId="{082E0155-A503-49BF-9492-1088D167B5F0}">
      <dsp:nvSpPr>
        <dsp:cNvPr id="0" name=""/>
        <dsp:cNvSpPr/>
      </dsp:nvSpPr>
      <dsp:spPr>
        <a:xfrm>
          <a:off x="0" y="1502503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04654-6FEE-475C-AB2F-56AFB96B1764}">
      <dsp:nvSpPr>
        <dsp:cNvPr id="0" name=""/>
        <dsp:cNvSpPr/>
      </dsp:nvSpPr>
      <dsp:spPr>
        <a:xfrm>
          <a:off x="0" y="1502503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Maintenance of a high core temperature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1502503"/>
        <a:ext cx="9980682" cy="750930"/>
      </dsp:txXfrm>
    </dsp:sp>
    <dsp:sp modelId="{29578D14-5C81-46A1-AB36-8C3E0F83D9DA}">
      <dsp:nvSpPr>
        <dsp:cNvPr id="0" name=""/>
        <dsp:cNvSpPr/>
      </dsp:nvSpPr>
      <dsp:spPr>
        <a:xfrm>
          <a:off x="0" y="2253434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A3D98-C0C6-4292-ABE5-A1A90945DDB0}">
      <dsp:nvSpPr>
        <dsp:cNvPr id="0" name=""/>
        <dsp:cNvSpPr/>
      </dsp:nvSpPr>
      <dsp:spPr>
        <a:xfrm>
          <a:off x="0" y="2253434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Calcium channel blockers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2253434"/>
        <a:ext cx="9980682" cy="750930"/>
      </dsp:txXfrm>
    </dsp:sp>
    <dsp:sp modelId="{DB6C5529-DD74-4E78-A6AA-DC954DA4F90B}">
      <dsp:nvSpPr>
        <dsp:cNvPr id="0" name=""/>
        <dsp:cNvSpPr/>
      </dsp:nvSpPr>
      <dsp:spPr>
        <a:xfrm>
          <a:off x="0" y="3004365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86EC7-8840-44AD-89A1-E39BA9680D78}">
      <dsp:nvSpPr>
        <dsp:cNvPr id="0" name=""/>
        <dsp:cNvSpPr/>
      </dsp:nvSpPr>
      <dsp:spPr>
        <a:xfrm>
          <a:off x="0" y="3004365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Losartan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3004365"/>
        <a:ext cx="9980682" cy="750930"/>
      </dsp:txXfrm>
    </dsp:sp>
    <dsp:sp modelId="{CB9DB216-94BF-4EED-8B0D-085476A82E52}">
      <dsp:nvSpPr>
        <dsp:cNvPr id="0" name=""/>
        <dsp:cNvSpPr/>
      </dsp:nvSpPr>
      <dsp:spPr>
        <a:xfrm>
          <a:off x="0" y="3755296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0037B-8BB2-49EF-A0CB-E649F66439CB}">
      <dsp:nvSpPr>
        <dsp:cNvPr id="0" name=""/>
        <dsp:cNvSpPr/>
      </dsp:nvSpPr>
      <dsp:spPr>
        <a:xfrm>
          <a:off x="0" y="3755296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Fluoxetine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3755296"/>
        <a:ext cx="9980682" cy="750930"/>
      </dsp:txXfrm>
    </dsp:sp>
    <dsp:sp modelId="{12BA1E44-5C1C-470E-8351-24C3A0991518}">
      <dsp:nvSpPr>
        <dsp:cNvPr id="0" name=""/>
        <dsp:cNvSpPr/>
      </dsp:nvSpPr>
      <dsp:spPr>
        <a:xfrm>
          <a:off x="0" y="4506227"/>
          <a:ext cx="99806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35DFD-D040-492A-BBBB-5B99FD8EBE9A}">
      <dsp:nvSpPr>
        <dsp:cNvPr id="0" name=""/>
        <dsp:cNvSpPr/>
      </dsp:nvSpPr>
      <dsp:spPr>
        <a:xfrm>
          <a:off x="0" y="4506227"/>
          <a:ext cx="9980682" cy="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Sildenafil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4506227"/>
        <a:ext cx="9980682" cy="750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F3515-096B-485C-8766-497F9BB4E13C}">
      <dsp:nvSpPr>
        <dsp:cNvPr id="0" name=""/>
        <dsp:cNvSpPr/>
      </dsp:nvSpPr>
      <dsp:spPr>
        <a:xfrm>
          <a:off x="0" y="27648"/>
          <a:ext cx="10419693" cy="152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 Rounded MT Bold" panose="020F0704030504030204" pitchFamily="34" charset="0"/>
            </a:rPr>
            <a:t>Courses of intravenous prostacyclin are used for severe disease and critical ischemia (e.g. 6–8 hours daily for 5 days). </a:t>
          </a:r>
          <a:endParaRPr lang="ar-IQ" sz="2900" kern="1200" dirty="0">
            <a:latin typeface="Arial Rounded MT Bold" panose="020F0704030504030204" pitchFamily="34" charset="0"/>
          </a:endParaRPr>
        </a:p>
      </dsp:txBody>
      <dsp:txXfrm>
        <a:off x="74535" y="102183"/>
        <a:ext cx="10270623" cy="1377780"/>
      </dsp:txXfrm>
    </dsp:sp>
    <dsp:sp modelId="{069B4FAA-8328-4A4B-A156-60D6E871BEAF}">
      <dsp:nvSpPr>
        <dsp:cNvPr id="0" name=""/>
        <dsp:cNvSpPr/>
      </dsp:nvSpPr>
      <dsp:spPr>
        <a:xfrm>
          <a:off x="0" y="1638018"/>
          <a:ext cx="10419693" cy="152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 Rounded MT Bold" panose="020F0704030504030204" pitchFamily="34" charset="0"/>
            </a:rPr>
            <a:t>The endothelin-1 antagonist (Bosentan) is licensed for treating ischaemic digital ulcers</a:t>
          </a:r>
          <a:endParaRPr lang="ar-IQ" sz="2900" kern="1200" dirty="0">
            <a:latin typeface="Arial Rounded MT Bold" panose="020F0704030504030204" pitchFamily="34" charset="0"/>
          </a:endParaRPr>
        </a:p>
      </dsp:txBody>
      <dsp:txXfrm>
        <a:off x="74535" y="1712553"/>
        <a:ext cx="10270623" cy="137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95120-B0E2-4C86-91B4-A86266949AC4}">
      <dsp:nvSpPr>
        <dsp:cNvPr id="0" name=""/>
        <dsp:cNvSpPr/>
      </dsp:nvSpPr>
      <dsp:spPr>
        <a:xfrm>
          <a:off x="2646620" y="3376"/>
          <a:ext cx="1026780" cy="10267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EC2772-8042-4EB0-8ACE-7611F41AF4AB}">
      <dsp:nvSpPr>
        <dsp:cNvPr id="0" name=""/>
        <dsp:cNvSpPr/>
      </dsp:nvSpPr>
      <dsp:spPr>
        <a:xfrm>
          <a:off x="3160010" y="3376"/>
          <a:ext cx="5478248" cy="102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 Rounded MT Bold" panose="020F0704030504030204" pitchFamily="34" charset="0"/>
            </a:rPr>
            <a:t>The prognosis in dcSScl is poor (5-year survival about 70%)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3160010" y="3376"/>
        <a:ext cx="5478248" cy="1026780"/>
      </dsp:txXfrm>
    </dsp:sp>
    <dsp:sp modelId="{5519650C-A770-42BA-8E4E-AB28AD4BC483}">
      <dsp:nvSpPr>
        <dsp:cNvPr id="0" name=""/>
        <dsp:cNvSpPr/>
      </dsp:nvSpPr>
      <dsp:spPr>
        <a:xfrm>
          <a:off x="2377403" y="1030156"/>
          <a:ext cx="5691117" cy="569111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6E79C2-3215-4DF4-8987-E008CC1764A9}">
      <dsp:nvSpPr>
        <dsp:cNvPr id="0" name=""/>
        <dsp:cNvSpPr/>
      </dsp:nvSpPr>
      <dsp:spPr>
        <a:xfrm>
          <a:off x="2646620" y="1269183"/>
          <a:ext cx="1024401" cy="102440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2FBB4-980B-416D-A6C1-1FEA1E25D576}">
      <dsp:nvSpPr>
        <dsp:cNvPr id="0" name=""/>
        <dsp:cNvSpPr/>
      </dsp:nvSpPr>
      <dsp:spPr>
        <a:xfrm>
          <a:off x="3158821" y="1269183"/>
          <a:ext cx="5479437" cy="102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 Rounded MT Bold" panose="020F0704030504030204" pitchFamily="34" charset="0"/>
            </a:rPr>
            <a:t>Features that associate with a poor prognosis include </a:t>
          </a:r>
          <a:endParaRPr lang="ar-IQ" sz="2700" kern="1200">
            <a:latin typeface="Arial Rounded MT Bold" panose="020F0704030504030204" pitchFamily="34" charset="0"/>
          </a:endParaRPr>
        </a:p>
      </dsp:txBody>
      <dsp:txXfrm>
        <a:off x="3158821" y="1269183"/>
        <a:ext cx="5479437" cy="1024401"/>
      </dsp:txXfrm>
    </dsp:sp>
    <dsp:sp modelId="{C5853FF0-FFF8-457B-B924-7AAE9C95D3F8}">
      <dsp:nvSpPr>
        <dsp:cNvPr id="0" name=""/>
        <dsp:cNvSpPr/>
      </dsp:nvSpPr>
      <dsp:spPr>
        <a:xfrm>
          <a:off x="3158821" y="2293584"/>
          <a:ext cx="5479437" cy="34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 Rounded MT Bold" panose="020F0704030504030204" pitchFamily="34" charset="0"/>
            </a:rPr>
            <a:t>Older age</a:t>
          </a:r>
          <a:endParaRPr lang="ar-IQ" sz="2100" kern="1200">
            <a:latin typeface="Arial Rounded MT Bold" panose="020F0704030504030204" pitchFamily="34" charset="0"/>
          </a:endParaRPr>
        </a:p>
      </dsp:txBody>
      <dsp:txXfrm>
        <a:off x="3158821" y="2293584"/>
        <a:ext cx="5479437" cy="341134"/>
      </dsp:txXfrm>
    </dsp:sp>
    <dsp:sp modelId="{8CFBE84A-EB47-44AA-8C40-4A357B0F1A5D}">
      <dsp:nvSpPr>
        <dsp:cNvPr id="0" name=""/>
        <dsp:cNvSpPr/>
      </dsp:nvSpPr>
      <dsp:spPr>
        <a:xfrm>
          <a:off x="3158821" y="2634719"/>
          <a:ext cx="108852" cy="1088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B225DD-77AA-474C-8709-5BAAAB86C662}">
      <dsp:nvSpPr>
        <dsp:cNvPr id="0" name=""/>
        <dsp:cNvSpPr/>
      </dsp:nvSpPr>
      <dsp:spPr>
        <a:xfrm>
          <a:off x="3158821" y="2743571"/>
          <a:ext cx="5479437" cy="34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Rounded MT Bold" panose="020F0704030504030204" pitchFamily="34" charset="0"/>
            </a:rPr>
            <a:t>Diffuse Skin disease</a:t>
          </a:r>
          <a:endParaRPr lang="ar-IQ" sz="2100" kern="1200" dirty="0">
            <a:latin typeface="Arial Rounded MT Bold" panose="020F0704030504030204" pitchFamily="34" charset="0"/>
          </a:endParaRPr>
        </a:p>
      </dsp:txBody>
      <dsp:txXfrm>
        <a:off x="3158821" y="2743571"/>
        <a:ext cx="5479437" cy="341134"/>
      </dsp:txXfrm>
    </dsp:sp>
    <dsp:sp modelId="{8C2FC661-F9CD-4E24-808A-D5F845D93E65}">
      <dsp:nvSpPr>
        <dsp:cNvPr id="0" name=""/>
        <dsp:cNvSpPr/>
      </dsp:nvSpPr>
      <dsp:spPr>
        <a:xfrm>
          <a:off x="3158821" y="3084706"/>
          <a:ext cx="108852" cy="1088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A46264-2523-4407-BA05-0D44FF0FD281}">
      <dsp:nvSpPr>
        <dsp:cNvPr id="0" name=""/>
        <dsp:cNvSpPr/>
      </dsp:nvSpPr>
      <dsp:spPr>
        <a:xfrm>
          <a:off x="3158821" y="3193558"/>
          <a:ext cx="5479437" cy="34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 Rounded MT Bold" panose="020F0704030504030204" pitchFamily="34" charset="0"/>
            </a:rPr>
            <a:t>Proteinuria</a:t>
          </a:r>
          <a:endParaRPr lang="ar-IQ" sz="2100" kern="1200">
            <a:latin typeface="Arial Rounded MT Bold" panose="020F0704030504030204" pitchFamily="34" charset="0"/>
          </a:endParaRPr>
        </a:p>
      </dsp:txBody>
      <dsp:txXfrm>
        <a:off x="3158821" y="3193558"/>
        <a:ext cx="5479437" cy="341134"/>
      </dsp:txXfrm>
    </dsp:sp>
    <dsp:sp modelId="{D85FEB1C-45B5-46F5-9BEA-B754613ACB1A}">
      <dsp:nvSpPr>
        <dsp:cNvPr id="0" name=""/>
        <dsp:cNvSpPr/>
      </dsp:nvSpPr>
      <dsp:spPr>
        <a:xfrm>
          <a:off x="3158821" y="3534693"/>
          <a:ext cx="108852" cy="1088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BDBC58-E0A1-4817-AFED-BCB33C0D8081}">
      <dsp:nvSpPr>
        <dsp:cNvPr id="0" name=""/>
        <dsp:cNvSpPr/>
      </dsp:nvSpPr>
      <dsp:spPr>
        <a:xfrm>
          <a:off x="3158821" y="3643545"/>
          <a:ext cx="5479437" cy="34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Rounded MT Bold" panose="020F0704030504030204" pitchFamily="34" charset="0"/>
            </a:rPr>
            <a:t>High ESR</a:t>
          </a:r>
          <a:endParaRPr lang="ar-IQ" sz="2100" kern="1200" dirty="0">
            <a:latin typeface="Arial Rounded MT Bold" panose="020F0704030504030204" pitchFamily="34" charset="0"/>
          </a:endParaRPr>
        </a:p>
      </dsp:txBody>
      <dsp:txXfrm>
        <a:off x="3158821" y="3643545"/>
        <a:ext cx="5479437" cy="341134"/>
      </dsp:txXfrm>
    </dsp:sp>
    <dsp:sp modelId="{D1C0FA3F-ADCA-4310-8AEE-4D0672F318E2}">
      <dsp:nvSpPr>
        <dsp:cNvPr id="0" name=""/>
        <dsp:cNvSpPr/>
      </dsp:nvSpPr>
      <dsp:spPr>
        <a:xfrm>
          <a:off x="3158821" y="3984680"/>
          <a:ext cx="108852" cy="1088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326B70-10E3-454C-B136-9EAF227B47FB}">
      <dsp:nvSpPr>
        <dsp:cNvPr id="0" name=""/>
        <dsp:cNvSpPr/>
      </dsp:nvSpPr>
      <dsp:spPr>
        <a:xfrm>
          <a:off x="3158821" y="4093533"/>
          <a:ext cx="5479437" cy="34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Rounded MT Bold" panose="020F0704030504030204" pitchFamily="34" charset="0"/>
            </a:rPr>
            <a:t>Low (TLCO) </a:t>
          </a:r>
          <a:endParaRPr lang="ar-IQ" sz="2100" kern="1200" dirty="0">
            <a:latin typeface="Arial Rounded MT Bold" panose="020F0704030504030204" pitchFamily="34" charset="0"/>
          </a:endParaRPr>
        </a:p>
      </dsp:txBody>
      <dsp:txXfrm>
        <a:off x="3158821" y="4093533"/>
        <a:ext cx="5479437" cy="341134"/>
      </dsp:txXfrm>
    </dsp:sp>
    <dsp:sp modelId="{FBCC60F0-F6C1-4D47-B243-70565378DC33}">
      <dsp:nvSpPr>
        <dsp:cNvPr id="0" name=""/>
        <dsp:cNvSpPr/>
      </dsp:nvSpPr>
      <dsp:spPr>
        <a:xfrm>
          <a:off x="3158821" y="4434668"/>
          <a:ext cx="108852" cy="10885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E51151-E27B-4D75-B6A2-ACE56B6DF957}">
      <dsp:nvSpPr>
        <dsp:cNvPr id="0" name=""/>
        <dsp:cNvSpPr/>
      </dsp:nvSpPr>
      <dsp:spPr>
        <a:xfrm>
          <a:off x="3158821" y="4543520"/>
          <a:ext cx="5479437" cy="62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 Rounded MT Bold" panose="020F0704030504030204" pitchFamily="34" charset="0"/>
            </a:rPr>
            <a:t>Pulmonary hypertension </a:t>
          </a:r>
          <a:br>
            <a:rPr lang="en-US" sz="2100" kern="1200">
              <a:latin typeface="Arial Rounded MT Bold" panose="020F0704030504030204" pitchFamily="34" charset="0"/>
            </a:rPr>
          </a:br>
          <a:endParaRPr lang="ar-IQ" sz="2100" kern="1200">
            <a:latin typeface="Arial Rounded MT Bold" panose="020F0704030504030204" pitchFamily="34" charset="0"/>
          </a:endParaRPr>
        </a:p>
      </dsp:txBody>
      <dsp:txXfrm>
        <a:off x="3158821" y="4543520"/>
        <a:ext cx="5479437" cy="62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F6FA96-066F-49B7-AE54-A64FE67E5DA0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4F3715-E78E-4265-8191-9CF18B6946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96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>
                <a:latin typeface="Arial Rounded MT Bold" panose="020F0704030504030204" pitchFamily="34" charset="0"/>
              </a:rPr>
              <a:t>Smooth muscle atrophy and fibrosis in the lower two-thirds of the oesophagus lead to reflux with erosive esophagitis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3715-E78E-4265-8191-9CF18B6946E9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943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Digital tip tissue health can be maintained with regular use of </a:t>
            </a:r>
            <a:r>
              <a:rPr lang="en-US" dirty="0" err="1"/>
              <a:t>fucidin</a:t>
            </a:r>
            <a:r>
              <a:rPr lang="en-US" dirty="0"/>
              <a:t>–hydrocortisone cream </a:t>
            </a:r>
            <a:br>
              <a:rPr lang="en-US" dirty="0"/>
            </a:br>
            <a:endParaRPr lang="ar-IQ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3715-E78E-4265-8191-9CF18B6946E9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436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 transfer factor for carbon monoxide </a:t>
            </a:r>
            <a:endParaRPr lang="ar-IQ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3715-E78E-4265-8191-9CF18B6946E9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147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9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180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18.jp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260" y="2254469"/>
            <a:ext cx="9207061" cy="1332054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Systemic sclerosis (SScl) </a:t>
            </a:r>
            <a:endParaRPr lang="ar-IQ" sz="5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8868" y="3586523"/>
            <a:ext cx="5297214" cy="955565"/>
          </a:xfrm>
        </p:spPr>
        <p:txBody>
          <a:bodyPr>
            <a:no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Mustafa Al-Badran </a:t>
            </a:r>
          </a:p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CABM. FIBMS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06" y="2142976"/>
            <a:ext cx="1921329" cy="1921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91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76212"/>
            <a:ext cx="9980682" cy="1096962"/>
          </a:xfrm>
        </p:spPr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 startAt="2"/>
            </a:pPr>
            <a:r>
              <a:rPr lang="en-US" sz="4000" dirty="0">
                <a:latin typeface="Arial Rounded MT Bold" panose="020F0704030504030204" pitchFamily="34" charset="0"/>
              </a:rPr>
              <a:t>Raynaud’s phenomenon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6367463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Universal and precede other features by many years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Cause critical tissue ischaemia, leading to localized distal skin infarction and necrosis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42" y="1429378"/>
            <a:ext cx="3412584" cy="5357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5" y="3799046"/>
            <a:ext cx="4857750" cy="29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16" y="1861458"/>
            <a:ext cx="5158198" cy="4220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51" y="1831407"/>
            <a:ext cx="4103792" cy="43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14" y="1927980"/>
            <a:ext cx="5455593" cy="3460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" y="1927980"/>
            <a:ext cx="5210200" cy="34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19062"/>
            <a:ext cx="9980682" cy="1096962"/>
          </a:xfrm>
        </p:spPr>
        <p:txBody>
          <a:bodyPr>
            <a:normAutofit/>
          </a:bodyPr>
          <a:lstStyle/>
          <a:p>
            <a:pPr marL="514350" indent="-514350" rtl="0">
              <a:buFont typeface="+mj-lt"/>
              <a:buAutoNum type="arabicPeriod" startAt="3"/>
            </a:pPr>
            <a:r>
              <a:rPr lang="en-US" sz="4000" dirty="0">
                <a:latin typeface="Arial Rounded MT Bold" panose="020F0704030504030204" pitchFamily="34" charset="0"/>
              </a:rPr>
              <a:t>Musculoskeletal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013" y="1436914"/>
            <a:ext cx="10189029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Arthralgia and flexor tenosynovitis 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Restricted hand function is due to skin rather than joint disease and erosive arthropathy is uncommon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Muscle weakness and wasting (Myositis )</a:t>
            </a:r>
            <a:br>
              <a:rPr lang="en-US" sz="2800" dirty="0"/>
            </a:b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10" y="3367086"/>
            <a:ext cx="4813437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133350"/>
            <a:ext cx="9980682" cy="1096962"/>
          </a:xfrm>
        </p:spPr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 startAt="4"/>
            </a:pPr>
            <a:r>
              <a:rPr lang="en-US" sz="4000" dirty="0">
                <a:latin typeface="Arial Rounded MT Bold" panose="020F0704030504030204" pitchFamily="34" charset="0"/>
              </a:rPr>
              <a:t>Gastrointestinal involvement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612" y="1230312"/>
            <a:ext cx="10596563" cy="45720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Oesophagus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 involvement</a:t>
            </a:r>
            <a:r>
              <a:rPr lang="en-US" sz="2800" dirty="0">
                <a:latin typeface="Arial Rounded MT Bold" panose="020F0704030504030204" pitchFamily="34" charset="0"/>
              </a:rPr>
              <a:t>  lead to reflux with erosive esophagitis (Smooth muscle atrophy and fibrosis in the lower two-thirds) </a:t>
            </a: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Stomach involvement </a:t>
            </a:r>
            <a:r>
              <a:rPr lang="en-US" sz="2800" dirty="0">
                <a:latin typeface="Arial Rounded MT Bold" panose="020F0704030504030204" pitchFamily="34" charset="0"/>
              </a:rPr>
              <a:t>lead to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 early satiety and outlet obstruction</a:t>
            </a: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Recurrent occult upper gastrointestinal bleeding may indicate a ‘watermelon’ stomach (antral vascular ectasia; up to 20% of patients) </a:t>
            </a: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Small intestine involvement may lead to</a:t>
            </a:r>
          </a:p>
          <a:p>
            <a:pPr lvl="1"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Malabsorption due to bacterial overgrowth </a:t>
            </a:r>
          </a:p>
          <a:p>
            <a:pPr lvl="1"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Intermittent bloating, pain or constipation</a:t>
            </a:r>
          </a:p>
          <a:p>
            <a:pPr lvl="1"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Pseudo-obstruction (due to autonomic neuropathy )</a:t>
            </a:r>
            <a:br>
              <a:rPr lang="en-US" sz="2800" dirty="0">
                <a:latin typeface="Arial Rounded MT Bold" panose="020F0704030504030204" pitchFamily="34" charset="0"/>
              </a:rPr>
            </a:b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1333" r="11084" b="12000"/>
          <a:stretch/>
        </p:blipFill>
        <p:spPr>
          <a:xfrm>
            <a:off x="2636519" y="91440"/>
            <a:ext cx="7078863" cy="6766560"/>
          </a:xfrm>
        </p:spPr>
      </p:pic>
    </p:spTree>
    <p:extLst>
      <p:ext uri="{BB962C8B-B14F-4D97-AF65-F5344CB8AC3E}">
        <p14:creationId xmlns:p14="http://schemas.microsoft.com/office/powerpoint/2010/main" val="39183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 startAt="5"/>
            </a:pPr>
            <a:r>
              <a:rPr lang="en-US" sz="4000" dirty="0">
                <a:latin typeface="Arial Rounded MT Bold" panose="020F0704030504030204" pitchFamily="34" charset="0"/>
              </a:rPr>
              <a:t>Pulmonary involvement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Pulmonary hypertension complicates long-standing disease and is six times more prevalent in lcSScl than in dcSScl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Interstitial lung disease is common in patients with dcSScl who have topoisomerase 1 antibodies (Scl70)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47637"/>
            <a:ext cx="9980682" cy="1096962"/>
          </a:xfrm>
        </p:spPr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 startAt="6"/>
            </a:pPr>
            <a:r>
              <a:rPr lang="en-US" sz="4000" dirty="0">
                <a:latin typeface="Arial Rounded MT Bold" panose="020F0704030504030204" pitchFamily="34" charset="0"/>
              </a:rPr>
              <a:t>Renal involvement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4" y="1357312"/>
            <a:ext cx="10567988" cy="51149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Hypertensive renal crisis (main causes of death ) characterised by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rapidly developing accelerated phase hypertension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renal failure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Hypertensive renal crisis is much more likely to occur in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dcSScl than in lcSScl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patients with topoisomerase 1 and RNP antibodies 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Treatment by </a:t>
            </a:r>
            <a:r>
              <a:rPr lang="en-US" sz="2800" dirty="0" err="1">
                <a:latin typeface="Arial Rounded MT Bold" panose="020F0704030504030204" pitchFamily="34" charset="0"/>
              </a:rPr>
              <a:t>ACEi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985854" y="80206"/>
            <a:ext cx="10223429" cy="6777794"/>
          </a:xfrm>
        </p:spPr>
      </p:pic>
    </p:spTree>
    <p:extLst>
      <p:ext uri="{BB962C8B-B14F-4D97-AF65-F5344CB8AC3E}">
        <p14:creationId xmlns:p14="http://schemas.microsoft.com/office/powerpoint/2010/main" val="24134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Investigations</a:t>
            </a:r>
            <a:r>
              <a:rPr lang="en-US" sz="4000" dirty="0">
                <a:latin typeface="Arial Rounded MT Bold" panose="020F0704030504030204" pitchFamily="34" charset="0"/>
              </a:rPr>
              <a:t> 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371599"/>
            <a:ext cx="9980682" cy="4829175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ANA positive in about 70%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Topoisomerase 1 (Scl70) positive in about 30% of patients with dcSScl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Anticentromere antibodies positive in about 60% of patients with lcSScl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High-resolution lung CT is recommended if interstitial lung disease suspected.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If pulmonary hypertension is suspected by transthoracic echocardiography and lung function tests, right heart catheter measurements should be arranged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40324"/>
              </p:ext>
            </p:extLst>
          </p:nvPr>
        </p:nvGraphicFramePr>
        <p:xfrm>
          <a:off x="537882" y="551328"/>
          <a:ext cx="11295530" cy="603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3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>
                <a:latin typeface="Arial Rounded MT Bold" panose="020F0704030504030204" pitchFamily="34" charset="0"/>
              </a:rPr>
              <a:t>Management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66516"/>
              </p:ext>
            </p:extLst>
          </p:nvPr>
        </p:nvGraphicFramePr>
        <p:xfrm>
          <a:off x="651704" y="1173162"/>
          <a:ext cx="10887074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>
                <a:latin typeface="Arial Rounded MT Bold" panose="020F0704030504030204" pitchFamily="34" charset="0"/>
              </a:rPr>
              <a:t>Raynaud’s Phenomenon and Digital Ulcers</a:t>
            </a:r>
            <a:endParaRPr lang="ar-IQ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182834"/>
              </p:ext>
            </p:extLst>
          </p:nvPr>
        </p:nvGraphicFramePr>
        <p:xfrm>
          <a:off x="1104900" y="1411013"/>
          <a:ext cx="998068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15986"/>
              </p:ext>
            </p:extLst>
          </p:nvPr>
        </p:nvGraphicFramePr>
        <p:xfrm>
          <a:off x="899947" y="1411014"/>
          <a:ext cx="10419693" cy="319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11981" b="3054"/>
          <a:stretch/>
        </p:blipFill>
        <p:spPr>
          <a:xfrm>
            <a:off x="1277007" y="4729656"/>
            <a:ext cx="3121574" cy="200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443" t="7466" r="3112" b="10104"/>
          <a:stretch/>
        </p:blipFill>
        <p:spPr>
          <a:xfrm>
            <a:off x="7157545" y="4698124"/>
            <a:ext cx="2963917" cy="197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7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>
                <a:latin typeface="Arial Rounded MT Bold" panose="020F0704030504030204" pitchFamily="34" charset="0"/>
              </a:rPr>
              <a:t>Gastrointestinal Complications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Oesophageal reflux </a:t>
            </a:r>
            <a:r>
              <a:rPr lang="en-US" sz="2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 Rounded MT Bold" panose="020F0704030504030204" pitchFamily="34" charset="0"/>
              </a:rPr>
              <a:t> proton pump inhibitors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Bacterial overgrowth </a:t>
            </a:r>
            <a:r>
              <a:rPr lang="en-US" sz="2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 Rounded MT Bold" panose="020F0704030504030204" pitchFamily="34" charset="0"/>
              </a:rPr>
              <a:t>Rotating courses of antibiotics (e.g. Rifaximin, a tetracycline and metronidazole),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 Dysmotility/ Pseudo-obstruction </a:t>
            </a:r>
            <a:r>
              <a:rPr lang="en-US" sz="2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 Rounded MT Bold" panose="020F0704030504030204" pitchFamily="34" charset="0"/>
              </a:rPr>
              <a:t>metoclopramide or domperidone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01" y="0"/>
            <a:ext cx="10372397" cy="1096962"/>
          </a:xfrm>
        </p:spPr>
        <p:txBody>
          <a:bodyPr>
            <a:noAutofit/>
          </a:bodyPr>
          <a:lstStyle/>
          <a:p>
            <a:pPr rtl="0"/>
            <a:r>
              <a:rPr lang="en-US" sz="4000" dirty="0">
                <a:latin typeface="Arial Rounded MT Bold" panose="020F0704030504030204" pitchFamily="34" charset="0"/>
              </a:rPr>
              <a:t>Hypertensive Renal Crisis &amp; Hypertension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01" y="1568669"/>
            <a:ext cx="10236420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Aggressive treatment with ACE inhibitors is needed, even if renal impairment is present.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Joint Involvement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Analgesics and/or NSAIDs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Low-dose Methotrexate</a:t>
            </a:r>
            <a:br>
              <a:rPr lang="en-US" dirty="0"/>
            </a:b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33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Progressive pulmonary hypertension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Early treatment with bosentan is required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In severe or progressive disease, heart–lung transplant may be considered.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38" y="1600200"/>
            <a:ext cx="10521044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Glucocorticoids and (pulse intravenous) cyclophosphamide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899" y="441434"/>
            <a:ext cx="6809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Interstitial Lung Disease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33350"/>
            <a:ext cx="9483760" cy="1096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Prognosis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943014"/>
              </p:ext>
            </p:extLst>
          </p:nvPr>
        </p:nvGraphicFramePr>
        <p:xfrm>
          <a:off x="1071563" y="133350"/>
          <a:ext cx="11015663" cy="672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6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27" y="1600200"/>
            <a:ext cx="7434146" cy="4572000"/>
          </a:xfrm>
        </p:spPr>
      </p:pic>
    </p:spTree>
    <p:extLst>
      <p:ext uri="{BB962C8B-B14F-4D97-AF65-F5344CB8AC3E}">
        <p14:creationId xmlns:p14="http://schemas.microsoft.com/office/powerpoint/2010/main" val="7743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Epidemiology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898753"/>
              </p:ext>
            </p:extLst>
          </p:nvPr>
        </p:nvGraphicFramePr>
        <p:xfrm>
          <a:off x="915713" y="1434662"/>
          <a:ext cx="10246273" cy="485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6200"/>
            <a:ext cx="10114032" cy="1096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Pathophysiology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50362"/>
              </p:ext>
            </p:extLst>
          </p:nvPr>
        </p:nvGraphicFramePr>
        <p:xfrm>
          <a:off x="756745" y="1328738"/>
          <a:ext cx="10578662" cy="537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6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99544"/>
            <a:ext cx="9980682" cy="87361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atin typeface="Arial Rounded MT Bold" panose="020F0704030504030204" pitchFamily="34" charset="0"/>
              </a:rPr>
              <a:t>Clinical Features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50" y="1568669"/>
            <a:ext cx="7632981" cy="4572000"/>
          </a:xfrm>
        </p:spPr>
      </p:pic>
    </p:spTree>
    <p:extLst>
      <p:ext uri="{BB962C8B-B14F-4D97-AF65-F5344CB8AC3E}">
        <p14:creationId xmlns:p14="http://schemas.microsoft.com/office/powerpoint/2010/main" val="38835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09832"/>
            <a:ext cx="9980682" cy="1123950"/>
          </a:xfrm>
        </p:spPr>
        <p:txBody>
          <a:bodyPr>
            <a:normAutofit/>
          </a:bodyPr>
          <a:lstStyle/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 Rounded MT Bold" panose="020F0704030504030204" pitchFamily="34" charset="0"/>
              </a:rPr>
              <a:t>Skin</a:t>
            </a:r>
            <a:endParaRPr lang="ar-IQ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60" y="1497950"/>
            <a:ext cx="5824538" cy="50720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Initially, there is non-pitting oedema of fingers and flexor tendon sheaths</a:t>
            </a:r>
          </a:p>
          <a:p>
            <a:pPr marL="0" indent="0" algn="l" rtl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Subsequently, the skin becomes shiny and taut, and distal skin creases disappear and with capillary loss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49" y="1308232"/>
            <a:ext cx="4673532" cy="3115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81" y="4572819"/>
            <a:ext cx="4630669" cy="19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/>
        </p:blipFill>
        <p:spPr>
          <a:xfrm>
            <a:off x="1159652" y="80308"/>
            <a:ext cx="9384523" cy="6644625"/>
          </a:xfrm>
        </p:spPr>
      </p:pic>
    </p:spTree>
    <p:extLst>
      <p:ext uri="{BB962C8B-B14F-4D97-AF65-F5344CB8AC3E}">
        <p14:creationId xmlns:p14="http://schemas.microsoft.com/office/powerpoint/2010/main" val="32965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314207"/>
            <a:ext cx="7162801" cy="64389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The face and neck are often involved, with thinning of the lips and radial furrowing</a:t>
            </a:r>
          </a:p>
          <a:p>
            <a:pPr marL="0" indent="0" algn="l" rtl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Skin involvement restricted to sites distal to the elbow or knee is thus classified as lcSScl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Involvement proximal to the knee and elbow and on the trunk is classified as ‘diffuse disease’ dcSScl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  <a:p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7" y="293372"/>
            <a:ext cx="4194048" cy="316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7" y="2983773"/>
            <a:ext cx="4194048" cy="37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8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8" id="{431C68B8-30AC-427A-B221-FEA15FB9CE95}" vid="{6A673D78-702D-41CE-8B7A-801EE249F7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Theme28</Template>
  <TotalTime>192</TotalTime>
  <Words>813</Words>
  <Application>Microsoft Office PowerPoint</Application>
  <PresentationFormat>Widescreen</PresentationFormat>
  <Paragraphs>110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Theme28</vt:lpstr>
      <vt:lpstr>Systemic sclerosis (SScl) </vt:lpstr>
      <vt:lpstr>PowerPoint Presentation</vt:lpstr>
      <vt:lpstr>PowerPoint Presentation</vt:lpstr>
      <vt:lpstr>Epidemiology</vt:lpstr>
      <vt:lpstr>Pathophysiology</vt:lpstr>
      <vt:lpstr>Clinical Features </vt:lpstr>
      <vt:lpstr>Skin</vt:lpstr>
      <vt:lpstr>PowerPoint Presentation</vt:lpstr>
      <vt:lpstr>PowerPoint Presentation</vt:lpstr>
      <vt:lpstr>Raynaud’s phenomenon</vt:lpstr>
      <vt:lpstr>PowerPoint Presentation</vt:lpstr>
      <vt:lpstr>PowerPoint Presentation</vt:lpstr>
      <vt:lpstr>Musculoskeletal </vt:lpstr>
      <vt:lpstr>Gastrointestinal involvement</vt:lpstr>
      <vt:lpstr>PowerPoint Presentation</vt:lpstr>
      <vt:lpstr>Pulmonary involvement</vt:lpstr>
      <vt:lpstr>Renal involvement</vt:lpstr>
      <vt:lpstr>PowerPoint Presentation</vt:lpstr>
      <vt:lpstr>Investigations  </vt:lpstr>
      <vt:lpstr>Management</vt:lpstr>
      <vt:lpstr>Raynaud’s Phenomenon and Digital Ulcers</vt:lpstr>
      <vt:lpstr>PowerPoint Presentation</vt:lpstr>
      <vt:lpstr>Gastrointestinal Complications</vt:lpstr>
      <vt:lpstr>Hypertensive Renal Crisis &amp; Hypertension</vt:lpstr>
      <vt:lpstr>Joint Involvement</vt:lpstr>
      <vt:lpstr>Progressive pulmonary hypertension</vt:lpstr>
      <vt:lpstr>PowerPoint Presentation</vt:lpstr>
      <vt:lpstr> Prognosis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sclerosis (SScl)</dc:title>
  <dc:creator>MS-2017</dc:creator>
  <cp:lastModifiedBy>Mustafaomranah1978@outlook.com</cp:lastModifiedBy>
  <cp:revision>23</cp:revision>
  <dcterms:created xsi:type="dcterms:W3CDTF">2022-10-25T05:03:22Z</dcterms:created>
  <dcterms:modified xsi:type="dcterms:W3CDTF">2023-03-01T13:44:20Z</dcterms:modified>
</cp:coreProperties>
</file>